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512" r:id="rId2"/>
    <p:sldId id="574" r:id="rId3"/>
    <p:sldId id="522" r:id="rId4"/>
    <p:sldId id="575" r:id="rId5"/>
    <p:sldId id="576" r:id="rId6"/>
    <p:sldId id="577" r:id="rId7"/>
    <p:sldId id="584" r:id="rId8"/>
    <p:sldId id="585" r:id="rId9"/>
    <p:sldId id="586" r:id="rId10"/>
    <p:sldId id="587" r:id="rId11"/>
    <p:sldId id="588" r:id="rId12"/>
    <p:sldId id="589" r:id="rId13"/>
    <p:sldId id="591" r:id="rId14"/>
    <p:sldId id="592" r:id="rId15"/>
    <p:sldId id="593" r:id="rId16"/>
    <p:sldId id="639" r:id="rId17"/>
    <p:sldId id="640" r:id="rId18"/>
    <p:sldId id="641" r:id="rId19"/>
    <p:sldId id="642" r:id="rId20"/>
    <p:sldId id="643" r:id="rId21"/>
    <p:sldId id="644" r:id="rId22"/>
    <p:sldId id="645" r:id="rId23"/>
    <p:sldId id="646" r:id="rId24"/>
    <p:sldId id="647" r:id="rId25"/>
    <p:sldId id="581" r:id="rId26"/>
    <p:sldId id="617" r:id="rId27"/>
    <p:sldId id="618" r:id="rId28"/>
    <p:sldId id="619" r:id="rId29"/>
    <p:sldId id="620" r:id="rId30"/>
    <p:sldId id="621" r:id="rId31"/>
    <p:sldId id="622" r:id="rId32"/>
    <p:sldId id="623" r:id="rId33"/>
    <p:sldId id="582" r:id="rId34"/>
    <p:sldId id="447" r:id="rId35"/>
    <p:sldId id="638"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3399"/>
    <a:srgbClr val="000099"/>
    <a:srgbClr val="0033CC"/>
    <a:srgbClr val="3D89BC"/>
    <a:srgbClr val="008EC0"/>
    <a:srgbClr val="0099FF"/>
    <a:srgbClr val="33CCFF"/>
    <a:srgbClr val="E6E6E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853" autoAdjust="0"/>
    <p:restoredTop sz="88759" autoAdjust="0"/>
  </p:normalViewPr>
  <p:slideViewPr>
    <p:cSldViewPr snapToGrid="0" showGuides="1">
      <p:cViewPr>
        <p:scale>
          <a:sx n="81" d="100"/>
          <a:sy n="81" d="100"/>
        </p:scale>
        <p:origin x="-1349" y="-58"/>
      </p:cViewPr>
      <p:guideLst>
        <p:guide orient="horz" pos="4042"/>
        <p:guide orient="horz" pos="1480"/>
        <p:guide orient="horz" pos="799"/>
        <p:guide pos="1882"/>
        <p:guide pos="226"/>
        <p:guide pos="5488"/>
        <p:guide pos="1247"/>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DE7DF6-C895-4E53-B71A-F20B4CC8237B}" type="datetimeFigureOut">
              <a:rPr lang="zh-CN" altLang="en-US" smtClean="0">
                <a:ea typeface="微软雅黑" panose="020B0503020204020204" pitchFamily="34" charset="-122"/>
              </a:rPr>
              <a:t>2019/10/22</a:t>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44FD6-F94A-461E-99AC-D29D4ACC8083}" type="slidenum">
              <a:rPr lang="zh-CN" altLang="en-US" smtClean="0">
                <a:ea typeface="微软雅黑" panose="020B0503020204020204" pitchFamily="34" charset="-122"/>
              </a:r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3440945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422EFC78-32FE-4758-B504-92B4D0B9F0AA}" type="datetimeFigureOut">
              <a:rPr lang="zh-CN" altLang="en-US" smtClean="0"/>
              <a:t>2019/10/22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C1B800-BCBD-4262-B579-5F77D9EE2550}" type="slidenum">
              <a:rPr lang="zh-CN" altLang="en-US" smtClean="0"/>
              <a:t>‹#›</a:t>
            </a:fld>
            <a:endParaRPr lang="zh-CN" altLang="en-US"/>
          </a:p>
        </p:txBody>
      </p:sp>
    </p:spTree>
    <p:extLst>
      <p:ext uri="{BB962C8B-B14F-4D97-AF65-F5344CB8AC3E}">
        <p14:creationId xmlns:p14="http://schemas.microsoft.com/office/powerpoint/2010/main" val="2306294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26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27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28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29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30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31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C1B800-BCBD-4262-B579-5F77D9EE2550}"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t>2019/10/22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95A926-9446-4F62-9ECE-08A9B18F975E}" type="datetime1">
              <a:rPr lang="zh-CN" altLang="en-US" smtClean="0"/>
              <a:t>2019/10/22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DE336F-82DC-4654-9554-07866832948F}" type="datetime1">
              <a:rPr lang="zh-CN" altLang="en-US" smtClean="0"/>
              <a:t>2019/10/22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t>2019/10/22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t>2019/10/22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t>2019/10/22</a:t>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t>2019/10/22</a:t>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a:t>单击此处编辑母版标题样式</a:t>
            </a:r>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DEBA8EB-3E98-45DF-95F9-20499AB89BB5}" type="datetime1">
              <a:rPr lang="zh-CN" altLang="en-US" smtClean="0"/>
              <a:t>2019/10/22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t>2019/10/22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t>2019/10/22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t>2019/10/22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3AF3-DAC5-4E98-94B6-B2F606A2A076}" type="datetime1">
              <a:rPr lang="zh-CN" altLang="en-US" smtClean="0"/>
              <a:t>2019/10/22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6.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8.wmf"/><Relationship Id="rId4" Type="http://schemas.openxmlformats.org/officeDocument/2006/relationships/image" Target="../media/image49.png"/><Relationship Id="rId9"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5" y="1169836"/>
              <a:ext cx="1114119" cy="523220"/>
            </a:xfrm>
            <a:prstGeom prst="rect">
              <a:avLst/>
            </a:prstGeom>
            <a:grpFill/>
          </p:spPr>
          <p:txBody>
            <a:bodyPr wrap="none" rtlCol="0">
              <a:spAutoFit/>
            </a:bodyPr>
            <a:lstStyle/>
            <a:p>
              <a:pPr algn="ctr"/>
              <a:r>
                <a:rPr lang="zh-CN" altLang="en-US" sz="2800" dirty="0">
                  <a:solidFill>
                    <a:schemeClr val="accent4"/>
                  </a:solidFill>
                </a:rPr>
                <a:t>第四章　回归</a:t>
              </a:r>
            </a:p>
          </p:txBody>
        </p:sp>
      </p:grpSp>
      <p:pic>
        <p:nvPicPr>
          <p:cNvPr id="5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a:t>
            </a:fld>
            <a:endParaRPr lang="zh-CN" altLang="en-US" dirty="0"/>
          </a:p>
        </p:txBody>
      </p:sp>
      <p:sp>
        <p:nvSpPr>
          <p:cNvPr id="76" name="矩形 75"/>
          <p:cNvSpPr/>
          <p:nvPr/>
        </p:nvSpPr>
        <p:spPr>
          <a:xfrm>
            <a:off x="508956" y="2080434"/>
            <a:ext cx="8075577" cy="954107"/>
          </a:xfrm>
          <a:prstGeom prst="rect">
            <a:avLst/>
          </a:prstGeom>
        </p:spPr>
        <p:txBody>
          <a:bodyPr wrap="square">
            <a:spAutoFit/>
          </a:bodyPr>
          <a:lstStyle/>
          <a:p>
            <a:r>
              <a:rPr lang="zh-CN" altLang="en-US" sz="1400" dirty="0"/>
              <a:t>回归是一种基于统计原理，对大量统计数据进行数学处理，并确定变量（或属性）之间的相关关系，建立一个相关性的回归方程（函数表达式），并加以外推，用于预测今后的因变量的变化的方法。</a:t>
            </a:r>
            <a:endParaRPr lang="en-US" altLang="zh-CN" sz="1400" dirty="0"/>
          </a:p>
          <a:p>
            <a:r>
              <a:rPr lang="zh-CN" altLang="en-US" sz="1400" dirty="0"/>
              <a:t>根据因变量和自变量的函数表达式分为：线性回归分析、非线性回归分析。</a:t>
            </a:r>
          </a:p>
          <a:p>
            <a:r>
              <a:rPr lang="zh-CN" altLang="en-US" sz="1400" dirty="0"/>
              <a:t>根据因变量和自变量的个数可分为：一元回归分析、多元回归分析、逻辑回归分析和其它回归分析等。</a:t>
            </a:r>
          </a:p>
        </p:txBody>
      </p:sp>
      <p:grpSp>
        <p:nvGrpSpPr>
          <p:cNvPr id="77" name="组合 76"/>
          <p:cNvGrpSpPr/>
          <p:nvPr/>
        </p:nvGrpSpPr>
        <p:grpSpPr>
          <a:xfrm>
            <a:off x="346455" y="3524078"/>
            <a:ext cx="8149845" cy="2517141"/>
            <a:chOff x="232155" y="2872809"/>
            <a:chExt cx="8410192" cy="2597551"/>
          </a:xfrm>
        </p:grpSpPr>
        <p:pic>
          <p:nvPicPr>
            <p:cNvPr id="78" name="图片 77"/>
            <p:cNvPicPr>
              <a:picLocks noChangeAspect="1"/>
            </p:cNvPicPr>
            <p:nvPr/>
          </p:nvPicPr>
          <p:blipFill rotWithShape="1">
            <a:blip r:embed="rId4"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79" name="图片 78"/>
            <p:cNvPicPr>
              <a:picLocks noChangeAspect="1"/>
            </p:cNvPicPr>
            <p:nvPr/>
          </p:nvPicPr>
          <p:blipFill rotWithShape="1">
            <a:blip r:embed="rId5"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0" name="图片 79"/>
            <p:cNvPicPr>
              <a:picLocks noChangeAspect="1"/>
            </p:cNvPicPr>
            <p:nvPr/>
          </p:nvPicPr>
          <p:blipFill rotWithShape="1">
            <a:blip r:embed="rId6"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81" name="图片 80"/>
            <p:cNvPicPr>
              <a:picLocks noChangeAspect="1"/>
            </p:cNvPicPr>
            <p:nvPr/>
          </p:nvPicPr>
          <p:blipFill rotWithShape="1">
            <a:blip r:embed="rId7">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82" name="图片 81"/>
            <p:cNvPicPr>
              <a:picLocks noChangeAspect="1"/>
            </p:cNvPicPr>
            <p:nvPr/>
          </p:nvPicPr>
          <p:blipFill rotWithShape="1">
            <a:blip r:embed="rId8"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83" name="图片 82"/>
            <p:cNvPicPr>
              <a:picLocks noChangeAspect="1"/>
            </p:cNvPicPr>
            <p:nvPr/>
          </p:nvPicPr>
          <p:blipFill rotWithShape="1">
            <a:blip r:embed="rId9"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84" name="组合 83"/>
            <p:cNvGrpSpPr/>
            <p:nvPr/>
          </p:nvGrpSpPr>
          <p:grpSpPr>
            <a:xfrm>
              <a:off x="6846851" y="4065346"/>
              <a:ext cx="1795495" cy="1405013"/>
              <a:chOff x="6818276" y="4448658"/>
              <a:chExt cx="1795495" cy="1593202"/>
            </a:xfrm>
          </p:grpSpPr>
          <p:sp>
            <p:nvSpPr>
              <p:cNvPr id="90" name="矩形 89"/>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TextBox 10"/>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85" name="图片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86" name="图片 85"/>
            <p:cNvPicPr>
              <a:picLocks noChangeAspect="1"/>
            </p:cNvPicPr>
            <p:nvPr/>
          </p:nvPicPr>
          <p:blipFill rotWithShape="1">
            <a:blip r:embed="rId11">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87" name="组合 86"/>
            <p:cNvGrpSpPr/>
            <p:nvPr/>
          </p:nvGrpSpPr>
          <p:grpSpPr>
            <a:xfrm>
              <a:off x="242198" y="3609983"/>
              <a:ext cx="6669086" cy="1157666"/>
              <a:chOff x="213623" y="4909748"/>
              <a:chExt cx="6669086" cy="627899"/>
            </a:xfrm>
          </p:grpSpPr>
          <p:sp>
            <p:nvSpPr>
              <p:cNvPr id="88" name="矩形 87"/>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a:spLocks noChangeArrowheads="1"/>
              </p:cNvSpPr>
              <p:nvPr/>
            </p:nvSpPr>
            <p:spPr bwMode="auto">
              <a:xfrm>
                <a:off x="232672" y="4927169"/>
                <a:ext cx="6650037" cy="234066"/>
              </a:xfrm>
              <a:prstGeom prst="rect">
                <a:avLst/>
              </a:prstGeom>
            </p:spPr>
            <p:txBody>
              <a:bodyPr wrap="square">
                <a:spAutoFit/>
              </a:bodyPr>
              <a:lstStyle/>
              <a:p>
                <a:pPr>
                  <a:lnSpc>
                    <a:spcPct val="150000"/>
                  </a:lnSpc>
                  <a:spcBef>
                    <a:spcPct val="0"/>
                  </a:spcBef>
                </a:pP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sp>
        <p:nvSpPr>
          <p:cNvPr id="93" name="矩形 92"/>
          <p:cNvSpPr/>
          <p:nvPr/>
        </p:nvSpPr>
        <p:spPr>
          <a:xfrm>
            <a:off x="508957" y="4391636"/>
            <a:ext cx="5768017" cy="830997"/>
          </a:xfrm>
          <a:prstGeom prst="rect">
            <a:avLst/>
          </a:prstGeom>
        </p:spPr>
        <p:txBody>
          <a:bodyPr wrap="square">
            <a:spAutoFit/>
          </a:bodyPr>
          <a:lstStyle/>
          <a:p>
            <a:r>
              <a:rPr lang="zh-CN" altLang="en-US" sz="1600" dirty="0">
                <a:solidFill>
                  <a:schemeClr val="bg1"/>
                </a:solidFill>
              </a:rPr>
              <a:t>应用到市场营销的各个方面，如客户寻求、保持和预防客户流失活动、产品生命周期分析、销售趋势预测及有针对性的促销活动等。</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463910" y="1343395"/>
            <a:ext cx="7915326" cy="338554"/>
          </a:xfrm>
          <a:prstGeom prst="rect">
            <a:avLst/>
          </a:prstGeom>
        </p:spPr>
        <p:txBody>
          <a:bodyPr wrap="square">
            <a:spAutoFit/>
          </a:bodyPr>
          <a:lstStyle/>
          <a:p>
            <a:pPr indent="457200"/>
            <a:r>
              <a:rPr lang="zh-CN" altLang="en-US" sz="1600" dirty="0"/>
              <a:t>以可支配收入为横轴、消费为纵轴画出样本数据的散点图</a:t>
            </a:r>
            <a:endParaRPr lang="en-US" altLang="zh-CN" sz="1600" dirty="0"/>
          </a:p>
        </p:txBody>
      </p:sp>
      <p:sp>
        <p:nvSpPr>
          <p:cNvPr id="82" name="矩形 81"/>
          <p:cNvSpPr/>
          <p:nvPr/>
        </p:nvSpPr>
        <p:spPr>
          <a:xfrm>
            <a:off x="259814" y="874479"/>
            <a:ext cx="8449471" cy="369332"/>
          </a:xfrm>
          <a:prstGeom prst="rect">
            <a:avLst/>
          </a:prstGeom>
        </p:spPr>
        <p:txBody>
          <a:bodyPr wrap="square">
            <a:spAutoFit/>
          </a:bodyPr>
          <a:lstStyle/>
          <a:p>
            <a:r>
              <a:rPr lang="zh-CN" altLang="en-US" dirty="0"/>
              <a:t>例</a:t>
            </a:r>
            <a:r>
              <a:rPr lang="en-US" altLang="zh-CN" dirty="0"/>
              <a:t>4.1</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10</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pic>
        <p:nvPicPr>
          <p:cNvPr id="69" name="图片 68"/>
          <p:cNvPicPr/>
          <p:nvPr/>
        </p:nvPicPr>
        <p:blipFill>
          <a:blip r:embed="rId5">
            <a:extLst>
              <a:ext uri="{28A0092B-C50C-407E-A947-70E740481C1C}">
                <a14:useLocalDpi xmlns:a14="http://schemas.microsoft.com/office/drawing/2010/main" val="0"/>
              </a:ext>
            </a:extLst>
          </a:blip>
          <a:srcRect/>
          <a:stretch>
            <a:fillRect/>
          </a:stretch>
        </p:blipFill>
        <p:spPr bwMode="auto">
          <a:xfrm>
            <a:off x="1094282" y="1860115"/>
            <a:ext cx="6637505" cy="3294679"/>
          </a:xfrm>
          <a:prstGeom prst="rect">
            <a:avLst/>
          </a:prstGeom>
          <a:noFill/>
          <a:ln>
            <a:noFill/>
          </a:ln>
        </p:spPr>
      </p:pic>
      <p:sp>
        <p:nvSpPr>
          <p:cNvPr id="73" name="矩形 72"/>
          <p:cNvSpPr/>
          <p:nvPr/>
        </p:nvSpPr>
        <p:spPr>
          <a:xfrm>
            <a:off x="209525" y="5470828"/>
            <a:ext cx="7915326" cy="584775"/>
          </a:xfrm>
          <a:prstGeom prst="rect">
            <a:avLst/>
          </a:prstGeom>
        </p:spPr>
        <p:txBody>
          <a:bodyPr wrap="square">
            <a:spAutoFit/>
          </a:bodyPr>
          <a:lstStyle/>
          <a:p>
            <a:pPr indent="457200"/>
            <a:r>
              <a:rPr lang="zh-CN" altLang="en-US" sz="1600" dirty="0"/>
              <a:t>从图中可以看出，可支配收入和消费之间存在明显的线性关系。但所有点并不在一条直线上，表明二者之间的关系是一种随机关系。</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573062" y="1967610"/>
                <a:ext cx="7915326" cy="3341941"/>
              </a:xfrm>
              <a:prstGeom prst="rect">
                <a:avLst/>
              </a:prstGeom>
            </p:spPr>
            <p:txBody>
              <a:bodyPr wrap="square">
                <a:spAutoFit/>
              </a:bodyPr>
              <a:lstStyle/>
              <a:p>
                <a:pPr indent="457200"/>
                <a:r>
                  <a:rPr lang="zh-CN" altLang="en-US" sz="1600" dirty="0"/>
                  <a:t>在获得样本之后，要对模型（</a:t>
                </a:r>
                <a:r>
                  <a:rPr lang="en-US" altLang="zh-CN" sz="1600" dirty="0"/>
                  <a:t>4.2</a:t>
                </a:r>
                <a:r>
                  <a:rPr lang="zh-CN" altLang="en-US" sz="1600" dirty="0"/>
                  <a:t>）进行参数估计和统计推断，需要对样本回归模型的误差项进行一些假设。一元线性回归模型误差项的基本假设有四个，这些假设也是模型设定的一部分。</a:t>
                </a:r>
                <a:endParaRPr lang="en-US" altLang="zh-CN" sz="1600" dirty="0"/>
              </a:p>
              <a:p>
                <a:pPr indent="457200"/>
                <a:r>
                  <a:rPr lang="zh-CN" altLang="en-US" sz="1600" dirty="0"/>
                  <a:t>（</a:t>
                </a:r>
                <a:r>
                  <a:rPr lang="en-US" altLang="zh-CN" sz="1600" dirty="0"/>
                  <a:t>1</a:t>
                </a:r>
                <a:r>
                  <a:rPr lang="zh-CN" altLang="en-US" sz="1600" dirty="0"/>
                  <a:t>）零均值，误差项的数学期望等于 </a:t>
                </a:r>
                <a:r>
                  <a:rPr lang="en-US" altLang="zh-CN" sz="1600" dirty="0"/>
                  <a:t>0</a:t>
                </a:r>
                <a:r>
                  <a:rPr lang="zh-CN" altLang="en-US" sz="1600" dirty="0"/>
                  <a:t>，</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r>
                  <a:rPr lang="zh-CN" altLang="en-US" sz="1600" dirty="0"/>
                  <a:t>是</a:t>
                </a:r>
                <a:r>
                  <a:rPr lang="en-US" altLang="zh-CN" sz="1600" dirty="0"/>
                  <a:t>x</a:t>
                </a:r>
                <a:r>
                  <a:rPr lang="zh-CN" altLang="en-US" sz="1600" dirty="0"/>
                  <a:t>的线性函数</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b="0" i="1" smtClean="0">
                            <a:latin typeface="Cambria Math" panose="02040503050406030204" pitchFamily="18" charset="0"/>
                          </a:rPr>
                          <m:t>1</m:t>
                        </m:r>
                      </m:sub>
                    </m:sSub>
                    <m:r>
                      <a:rPr lang="en-US" altLang="zh-CN" i="1">
                        <a:latin typeface="Cambria Math" panose="02040503050406030204" pitchFamily="18" charset="0"/>
                      </a:rPr>
                      <m:t>𝑥</m:t>
                    </m:r>
                  </m:oMath>
                </a14:m>
                <a:r>
                  <a:rPr lang="zh-CN" altLang="en-US" sz="1600" dirty="0"/>
                  <a:t>。</a:t>
                </a:r>
              </a:p>
              <a:p>
                <a:pPr indent="457200"/>
                <a:r>
                  <a:rPr lang="zh-CN" altLang="en-US" sz="1600" dirty="0"/>
                  <a:t>（</a:t>
                </a:r>
                <a:r>
                  <a:rPr lang="en-US" altLang="zh-CN" sz="1600" dirty="0"/>
                  <a:t>2</a:t>
                </a:r>
                <a:r>
                  <a:rPr lang="zh-CN" altLang="en-US" sz="1600" dirty="0"/>
                  <a:t>）同方差，即方差齐次性：对于任意的</a:t>
                </a:r>
                <a:r>
                  <a:rPr lang="en-US" altLang="zh-CN" i="1" dirty="0"/>
                  <a:t>x</a:t>
                </a:r>
                <a:r>
                  <a:rPr lang="zh-CN" altLang="en-US" sz="1600" dirty="0"/>
                  <a:t>，有</a:t>
                </a:r>
                <a14:m>
                  <m:oMath xmlns:m="http://schemas.openxmlformats.org/officeDocument/2006/math">
                    <m:sSubSup>
                      <m:sSubSupPr>
                        <m:ctrlPr>
                          <a:rPr lang="zh-CN" altLang="zh-CN" i="1">
                            <a:latin typeface="Cambria Math"/>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sz="1600" dirty="0"/>
                  <a:t>。</a:t>
                </a:r>
              </a:p>
              <a:p>
                <a:pPr indent="457200"/>
                <a:r>
                  <a:rPr lang="zh-CN" altLang="en-US" sz="1600" dirty="0"/>
                  <a:t>（</a:t>
                </a:r>
                <a:r>
                  <a:rPr lang="en-US" altLang="zh-CN" sz="1600" dirty="0"/>
                  <a:t>3</a:t>
                </a:r>
                <a:r>
                  <a:rPr lang="zh-CN" altLang="en-US" sz="1600" dirty="0"/>
                  <a:t>）独立性：</a:t>
                </a:r>
                <a:r>
                  <a:rPr lang="en-US" altLang="zh-CN" i="1" dirty="0"/>
                  <a:t>y</a:t>
                </a:r>
                <a:r>
                  <a:rPr lang="zh-CN" altLang="en-US" sz="1600" dirty="0"/>
                  <a:t>之间相互独立。</a:t>
                </a:r>
              </a:p>
              <a:p>
                <a:pPr indent="457200"/>
                <a:r>
                  <a:rPr lang="zh-CN" altLang="en-US" sz="1600" dirty="0"/>
                  <a:t>（</a:t>
                </a:r>
                <a:r>
                  <a:rPr lang="en-US" altLang="zh-CN" sz="1600" dirty="0"/>
                  <a:t>4</a:t>
                </a:r>
                <a:r>
                  <a:rPr lang="zh-CN" altLang="en-US" sz="1600" dirty="0"/>
                  <a:t>）正态分布：对于任一固定</a:t>
                </a:r>
                <a:r>
                  <a:rPr lang="en-US" altLang="zh-CN" i="1" dirty="0"/>
                  <a:t>x</a:t>
                </a:r>
                <a:r>
                  <a:rPr lang="zh-CN" altLang="en-US" sz="1600" dirty="0"/>
                  <a:t>值，</a:t>
                </a:r>
                <a:r>
                  <a:rPr lang="en-US" altLang="zh-CN" i="1" dirty="0"/>
                  <a:t>Y</a:t>
                </a:r>
                <a:r>
                  <a:rPr lang="zh-CN" altLang="en-US" sz="1600" dirty="0"/>
                  <a:t>是一个随机变量，有确定的概率分布</a:t>
                </a:r>
                <a14:m>
                  <m:oMath xmlns:m="http://schemas.openxmlformats.org/officeDocument/2006/math">
                    <m:r>
                      <a:rPr lang="en-US" altLang="zh-CN" i="1">
                        <a:latin typeface="Cambria Math" panose="02040503050406030204" pitchFamily="18" charset="0"/>
                      </a:rPr>
                      <m:t>𝑌</m:t>
                    </m:r>
                    <m:r>
                      <a:rPr lang="en-US" altLang="zh-CN">
                        <a:latin typeface="Cambria Math" panose="02040503050406030204" pitchFamily="18" charset="0"/>
                      </a:rPr>
                      <m:t>|</m:t>
                    </m:r>
                    <m:r>
                      <a:rPr lang="en-US" altLang="zh-CN" i="1">
                        <a:latin typeface="Cambria Math" panose="02040503050406030204" pitchFamily="18" charset="0"/>
                      </a:rPr>
                      <m:t>𝑋</m:t>
                    </m:r>
                    <m:r>
                      <a:rPr lang="en-US" altLang="zh-CN">
                        <a:latin typeface="Cambria Math" panose="02040503050406030204" pitchFamily="18" charset="0"/>
                      </a:rPr>
                      <m:t>~</m:t>
                    </m:r>
                    <m:r>
                      <a:rPr lang="en-US" altLang="zh-CN" i="1">
                        <a:latin typeface="Cambria Math" panose="02040503050406030204" pitchFamily="18" charset="0"/>
                      </a:rPr>
                      <m:t>𝑁</m:t>
                    </m:r>
                    <m:r>
                      <a:rPr lang="en-US" altLang="zh-CN">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a:latin typeface="Cambria Math" panose="02040503050406030204" pitchFamily="18" charset="0"/>
                      </a:rPr>
                      <m:t>,</m:t>
                    </m:r>
                    <m:sSubSup>
                      <m:sSubSupPr>
                        <m:ctrlPr>
                          <a:rPr lang="zh-CN" altLang="zh-CN" i="1">
                            <a:latin typeface="Cambria Math"/>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a:latin typeface="Cambria Math" panose="02040503050406030204" pitchFamily="18" charset="0"/>
                      </a:rPr>
                      <m:t>)</m:t>
                    </m:r>
                  </m:oMath>
                </a14:m>
                <a:r>
                  <a:rPr lang="zh-CN" altLang="en-US" sz="1600" dirty="0"/>
                  <a:t>。</a:t>
                </a:r>
              </a:p>
              <a:p>
                <a:pPr indent="457200"/>
                <a:r>
                  <a:rPr lang="zh-CN" altLang="en-US" sz="1600" dirty="0"/>
                  <a:t>满足四个基本假设的线性回归模型（</a:t>
                </a:r>
                <a:r>
                  <a:rPr lang="en-US" altLang="zh-CN" sz="1600" dirty="0"/>
                  <a:t>4.2</a:t>
                </a:r>
                <a:r>
                  <a:rPr lang="zh-CN" altLang="en-US" sz="1600" dirty="0"/>
                  <a:t>）称为古典线性回归模型。</a:t>
                </a:r>
                <a:endParaRPr lang="en-US" altLang="zh-CN" sz="1600" dirty="0"/>
              </a:p>
              <a:p>
                <a:pPr indent="457200"/>
                <a:r>
                  <a:rPr lang="zh-CN" altLang="en-US" sz="1600" dirty="0"/>
                  <a:t>古典线性回归模型是一种理想模型，实际情况很难满足其苛刻的条件，但它提供了一种研究变量之间关系的基本方法，即普通最小二乘法。当有关的条件不满足时，我们可以对模型及其估计方法进行改进，得出更加合理的模型和方法。</a:t>
                </a:r>
              </a:p>
            </p:txBody>
          </p:sp>
        </mc:Choice>
        <mc:Fallback xmlns="">
          <p:sp>
            <p:nvSpPr>
              <p:cNvPr id="2" name="矩形 1"/>
              <p:cNvSpPr>
                <a:spLocks noRot="1" noChangeAspect="1" noMove="1" noResize="1" noEditPoints="1" noAdjustHandles="1" noChangeArrowheads="1" noChangeShapeType="1" noTextEdit="1"/>
              </p:cNvSpPr>
              <p:nvPr/>
            </p:nvSpPr>
            <p:spPr>
              <a:xfrm>
                <a:off x="573062" y="1967610"/>
                <a:ext cx="7915326" cy="3341941"/>
              </a:xfrm>
              <a:prstGeom prst="rect">
                <a:avLst/>
              </a:prstGeom>
              <a:blipFill rotWithShape="1">
                <a:blip r:embed="rId3"/>
                <a:stretch>
                  <a:fillRect l="-385" t="-547" b="-1460"/>
                </a:stretch>
              </a:blipFill>
            </p:spPr>
            <p:txBody>
              <a:bodyPr/>
              <a:lstStyle/>
              <a:p>
                <a:r>
                  <a:rPr lang="zh-CN" altLang="en-US">
                    <a:noFill/>
                  </a:rPr>
                  <a:t> </a:t>
                </a:r>
                <a:endParaRPr lang="zh-CN" altLang="en-US">
                  <a:noFill/>
                </a:endParaRPr>
              </a:p>
            </p:txBody>
          </p:sp>
        </mc:Fallback>
      </mc:AlternateContent>
      <p:sp>
        <p:nvSpPr>
          <p:cNvPr id="82" name="矩形 81"/>
          <p:cNvSpPr/>
          <p:nvPr/>
        </p:nvSpPr>
        <p:spPr>
          <a:xfrm>
            <a:off x="259814" y="874479"/>
            <a:ext cx="3308919" cy="369332"/>
          </a:xfrm>
          <a:prstGeom prst="rect">
            <a:avLst/>
          </a:prstGeom>
        </p:spPr>
        <p:txBody>
          <a:bodyPr wrap="none">
            <a:spAutoFit/>
          </a:bodyPr>
          <a:lstStyle/>
          <a:p>
            <a:r>
              <a:rPr lang="en-US" altLang="zh-CN" dirty="0"/>
              <a:t>4.2.1 </a:t>
            </a:r>
            <a:r>
              <a:rPr lang="zh-CN" altLang="en-US" dirty="0"/>
              <a:t>一元回归分析的模型设定</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11</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573062" y="1967610"/>
                <a:ext cx="7915326" cy="1077218"/>
              </a:xfrm>
              <a:prstGeom prst="rect">
                <a:avLst/>
              </a:prstGeom>
            </p:spPr>
            <p:txBody>
              <a:bodyPr wrap="square">
                <a:spAutoFit/>
              </a:bodyPr>
              <a:lstStyle/>
              <a:p>
                <a:pPr indent="457200"/>
                <a:r>
                  <a:rPr lang="zh-CN" altLang="en-US" sz="1600" dirty="0"/>
                  <a:t>模型（</a:t>
                </a:r>
                <a:r>
                  <a:rPr lang="en-US" altLang="zh-CN" sz="1600" dirty="0"/>
                  <a:t>4.2</a:t>
                </a:r>
                <a:r>
                  <a:rPr lang="zh-CN" altLang="en-US" sz="1600" dirty="0"/>
                  <a:t>）中有三个待估计参数：回归系</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b="0" i="1" smtClean="0">
                            <a:latin typeface="Cambria Math" panose="02040503050406030204" pitchFamily="18" charset="0"/>
                          </a:rPr>
                          <m:t>1</m:t>
                        </m:r>
                      </m:sub>
                    </m:sSub>
                  </m:oMath>
                </a14:m>
                <a:r>
                  <a:rPr lang="zh-CN" altLang="en-US" sz="1600" dirty="0"/>
                  <a:t>和误差方差</a:t>
                </a:r>
                <a14:m>
                  <m:oMath xmlns:m="http://schemas.openxmlformats.org/officeDocument/2006/math">
                    <m:sSub>
                      <m:sSubPr>
                        <m:ctrlPr>
                          <a:rPr lang="zh-CN" altLang="zh-CN" sz="1600" i="1">
                            <a:latin typeface="Cambria Math"/>
                          </a:rPr>
                        </m:ctrlPr>
                      </m:sSubPr>
                      <m:e>
                        <m:r>
                          <m:rPr>
                            <m:nor/>
                          </m:rPr>
                          <a:rPr lang="en-US" altLang="zh-CN" sz="1600" dirty="0"/>
                          <m:t>σ</m:t>
                        </m:r>
                      </m:e>
                      <m:sub>
                        <m:r>
                          <a:rPr lang="en-US" altLang="zh-CN" sz="1600" b="0" i="1" smtClean="0">
                            <a:latin typeface="Cambria Math" panose="02040503050406030204" pitchFamily="18" charset="0"/>
                          </a:rPr>
                          <m:t>2</m:t>
                        </m:r>
                      </m:sub>
                    </m:sSub>
                  </m:oMath>
                </a14:m>
                <a:r>
                  <a:rPr lang="zh-CN" altLang="en-US" sz="1600" dirty="0"/>
                  <a:t>。</a:t>
                </a:r>
                <a:endParaRPr lang="en-US" altLang="zh-CN" sz="1600" dirty="0"/>
              </a:p>
              <a:p>
                <a:pPr indent="457200"/>
                <a:r>
                  <a:rPr lang="zh-CN" altLang="en-US" sz="1600" dirty="0"/>
                  <a:t>估计模型参数的方法有三种：</a:t>
                </a:r>
                <a:r>
                  <a:rPr lang="zh-CN" altLang="en-US" sz="1600" b="1" dirty="0"/>
                  <a:t>普通最小二乘法</a:t>
                </a:r>
                <a:r>
                  <a:rPr lang="zh-CN" altLang="en-US" sz="1600" dirty="0"/>
                  <a:t>、矩方法和极大似然方法。</a:t>
                </a:r>
                <a:endParaRPr lang="en-US" altLang="zh-CN" sz="1600" dirty="0"/>
              </a:p>
              <a:p>
                <a:pPr indent="457200"/>
                <a:r>
                  <a:rPr lang="zh-CN" altLang="en-US" sz="1600" dirty="0"/>
                  <a:t>普通最小二乘法（</a:t>
                </a:r>
                <a:r>
                  <a:rPr lang="en-US" altLang="zh-CN" sz="1600" dirty="0"/>
                  <a:t>OLS</a:t>
                </a:r>
                <a:r>
                  <a:rPr lang="zh-CN" altLang="en-US" sz="1600" dirty="0"/>
                  <a:t>：</a:t>
                </a:r>
                <a:r>
                  <a:rPr lang="en-US" altLang="zh-CN" sz="1600" dirty="0"/>
                  <a:t>Ordinary Least Square</a:t>
                </a:r>
                <a:r>
                  <a:rPr lang="zh-CN" altLang="en-US" sz="1600" dirty="0"/>
                  <a:t>）是最为直观的估计方法，对模型条件要求最少，也就是使散点图上的所有观测值到回归直线距离平方和最小。</a:t>
                </a:r>
              </a:p>
            </p:txBody>
          </p:sp>
        </mc:Choice>
        <mc:Fallback xmlns="">
          <p:sp>
            <p:nvSpPr>
              <p:cNvPr id="2" name="矩形 1"/>
              <p:cNvSpPr>
                <a:spLocks noRot="1" noChangeAspect="1" noMove="1" noResize="1" noEditPoints="1" noAdjustHandles="1" noChangeArrowheads="1" noChangeShapeType="1" noTextEdit="1"/>
              </p:cNvSpPr>
              <p:nvPr/>
            </p:nvSpPr>
            <p:spPr>
              <a:xfrm>
                <a:off x="573062" y="1967610"/>
                <a:ext cx="7915326" cy="1077218"/>
              </a:xfrm>
              <a:prstGeom prst="rect">
                <a:avLst/>
              </a:prstGeom>
              <a:blipFill rotWithShape="1">
                <a:blip r:embed="rId3"/>
                <a:stretch>
                  <a:fillRect l="-385" t="-1705" b="-6818"/>
                </a:stretch>
              </a:blipFill>
            </p:spPr>
            <p:txBody>
              <a:bodyPr/>
              <a:lstStyle/>
              <a:p>
                <a:r>
                  <a:rPr lang="zh-CN" altLang="en-US">
                    <a:noFill/>
                  </a:rPr>
                  <a:t> </a:t>
                </a:r>
              </a:p>
            </p:txBody>
          </p:sp>
        </mc:Fallback>
      </mc:AlternateContent>
      <p:sp>
        <p:nvSpPr>
          <p:cNvPr id="82" name="矩形 81"/>
          <p:cNvSpPr/>
          <p:nvPr/>
        </p:nvSpPr>
        <p:spPr>
          <a:xfrm>
            <a:off x="259814" y="874479"/>
            <a:ext cx="3770584" cy="369332"/>
          </a:xfrm>
          <a:prstGeom prst="rect">
            <a:avLst/>
          </a:prstGeom>
        </p:spPr>
        <p:txBody>
          <a:bodyPr wrap="none">
            <a:spAutoFit/>
          </a:bodyPr>
          <a:lstStyle/>
          <a:p>
            <a:r>
              <a:rPr lang="en-US" altLang="zh-CN" dirty="0"/>
              <a:t>4.2.2 </a:t>
            </a:r>
            <a:r>
              <a:rPr lang="zh-CN" altLang="en-US" dirty="0"/>
              <a:t>一元线性回归模型的参数估计</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12</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391293" y="1472420"/>
                <a:ext cx="7915326" cy="4388124"/>
              </a:xfrm>
              <a:prstGeom prst="rect">
                <a:avLst/>
              </a:prstGeom>
            </p:spPr>
            <p:txBody>
              <a:bodyPr wrap="square">
                <a:spAutoFit/>
              </a:bodyPr>
              <a:lstStyle/>
              <a:p>
                <a:pPr indent="457200"/>
                <a:r>
                  <a:rPr lang="zh-CN" altLang="en-US" sz="1600" dirty="0"/>
                  <a:t>数理统计中给出的估计量基本评价标准有三个：</a:t>
                </a:r>
                <a:endParaRPr lang="en-US" altLang="zh-CN" sz="1600" dirty="0"/>
              </a:p>
              <a:p>
                <a:pPr indent="457200"/>
                <a:r>
                  <a:rPr lang="zh-CN" altLang="en-US" sz="1600" b="1" dirty="0"/>
                  <a:t>无偏性 </a:t>
                </a:r>
                <a:r>
                  <a:rPr lang="zh-CN" altLang="en-US" sz="1600" dirty="0"/>
                  <a:t>在假设</a:t>
                </a:r>
                <a:r>
                  <a:rPr lang="en-US" altLang="zh-CN" sz="1600" dirty="0"/>
                  <a:t>1 </a:t>
                </a:r>
                <a:r>
                  <a:rPr lang="zh-CN" altLang="en-US" sz="1600" dirty="0"/>
                  <a:t>满足时，</a:t>
                </a:r>
                <a:r>
                  <a:rPr lang="en-US" altLang="zh-CN" sz="1600" dirty="0"/>
                  <a:t>OLS </a:t>
                </a:r>
                <a:r>
                  <a:rPr lang="zh-CN" altLang="en-US" sz="1600" dirty="0"/>
                  <a:t>估计是无偏估计，无偏性是</a:t>
                </a:r>
                <a14:m>
                  <m:oMath xmlns:m="http://schemas.openxmlformats.org/officeDocument/2006/math">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oMath>
                </a14:m>
                <a:r>
                  <a:rPr lang="zh-CN" altLang="en-US" sz="1600" dirty="0"/>
                  <a:t>，</a:t>
                </a:r>
                <a14:m>
                  <m:oMath xmlns:m="http://schemas.openxmlformats.org/officeDocument/2006/math">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b="0" i="1" smtClean="0">
                            <a:latin typeface="Cambria Math" panose="02040503050406030204" pitchFamily="18" charset="0"/>
                          </a:rPr>
                          <m:t>1</m:t>
                        </m:r>
                      </m:sub>
                    </m:sSub>
                  </m:oMath>
                </a14:m>
                <a:r>
                  <a:rPr lang="zh-CN" altLang="en-US" sz="1600" dirty="0"/>
                  <a:t>的抽样分布性质，并不能说明从具体的样本计算出的一个估计量与参数的真实值</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oMath>
                </a14:m>
                <a:r>
                  <a:rPr lang="zh-CN" altLang="en-US" sz="1600" dirty="0"/>
                  <a:t>，</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𝛽</m:t>
                        </m:r>
                      </m:e>
                      <m:sub>
                        <m:r>
                          <a:rPr lang="en-US" altLang="zh-CN" b="0" i="1" smtClean="0">
                            <a:latin typeface="Cambria Math" panose="02040503050406030204" pitchFamily="18" charset="0"/>
                          </a:rPr>
                          <m:t>1</m:t>
                        </m:r>
                      </m:sub>
                    </m:sSub>
                  </m:oMath>
                </a14:m>
                <a:r>
                  <a:rPr lang="zh-CN" altLang="en-US" sz="1600" dirty="0"/>
                  <a:t>有多大的偏差。因此，除了无偏性之外，还需要其它性质来进一步样本量足够大时，参数估计值逐渐接近真实值。</a:t>
                </a:r>
                <a:endParaRPr lang="en-US" altLang="zh-CN" sz="1600" dirty="0"/>
              </a:p>
              <a:p>
                <a:pPr indent="457200"/>
                <a:r>
                  <a:rPr lang="zh-CN" altLang="en-US" sz="1600" b="1" dirty="0"/>
                  <a:t>一致估计 </a:t>
                </a:r>
                <a:r>
                  <a:rPr lang="zh-CN" altLang="en-US" sz="1600" dirty="0"/>
                  <a:t>在假设</a:t>
                </a:r>
                <a:r>
                  <a:rPr lang="en-US" altLang="zh-CN" sz="1600" dirty="0"/>
                  <a:t>1 </a:t>
                </a:r>
                <a:r>
                  <a:rPr lang="zh-CN" altLang="en-US" sz="1600" dirty="0"/>
                  <a:t>和假设</a:t>
                </a:r>
                <a:r>
                  <a:rPr lang="en-US" altLang="zh-CN" sz="1600" dirty="0"/>
                  <a:t>3 </a:t>
                </a:r>
                <a:r>
                  <a:rPr lang="zh-CN" altLang="en-US" sz="1600" dirty="0"/>
                  <a:t>成立时，</a:t>
                </a:r>
                <a:r>
                  <a:rPr lang="en-US" altLang="zh-CN" sz="1600" dirty="0"/>
                  <a:t>OLS </a:t>
                </a:r>
                <a:r>
                  <a:rPr lang="zh-CN" altLang="en-US" sz="1600" dirty="0"/>
                  <a:t>估计是一致估计。一致性告诉我们，当样本量增大时，参数估计</a:t>
                </a:r>
                <a14:m>
                  <m:oMath xmlns:m="http://schemas.openxmlformats.org/officeDocument/2006/math">
                    <m:sSub>
                      <m:sSubPr>
                        <m:ctrlPr>
                          <a:rPr lang="zh-CN" altLang="zh-CN" sz="1600" i="1">
                            <a:latin typeface="Cambria Math"/>
                          </a:rPr>
                        </m:ctrlPr>
                      </m:sSubPr>
                      <m:e>
                        <m:acc>
                          <m:accPr>
                            <m:chr m:val="̂"/>
                            <m:ctrlPr>
                              <a:rPr lang="zh-CN" altLang="zh-CN" sz="1600" i="1">
                                <a:latin typeface="Cambria Math"/>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0</m:t>
                        </m:r>
                      </m:sub>
                    </m:sSub>
                  </m:oMath>
                </a14:m>
                <a:r>
                  <a:rPr lang="zh-CN" altLang="en-US" sz="1600" dirty="0"/>
                  <a:t>以概率趋近于参数真值</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。我们不能像理解微积分中的收敛概念一样理解</a:t>
                </a:r>
                <a14:m>
                  <m:oMath xmlns:m="http://schemas.openxmlformats.org/officeDocument/2006/math">
                    <m:sSub>
                      <m:sSubPr>
                        <m:ctrlPr>
                          <a:rPr lang="zh-CN" altLang="zh-CN" sz="1600" i="1">
                            <a:latin typeface="Cambria Math"/>
                          </a:rPr>
                        </m:ctrlPr>
                      </m:sSubPr>
                      <m:e>
                        <m:acc>
                          <m:accPr>
                            <m:chr m:val="̂"/>
                            <m:ctrlPr>
                              <a:rPr lang="zh-CN" altLang="zh-CN" sz="1600" i="1">
                                <a:latin typeface="Cambria Math"/>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0</m:t>
                        </m:r>
                      </m:sub>
                    </m:sSub>
                  </m:oMath>
                </a14:m>
                <a:r>
                  <a:rPr lang="zh-CN" altLang="en-US" sz="1600" dirty="0"/>
                  <a:t>对</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的趋近，以概率收敛只能保证当样本量足够大时，随机变量</a:t>
                </a:r>
                <a14:m>
                  <m:oMath xmlns:m="http://schemas.openxmlformats.org/officeDocument/2006/math">
                    <m:sSub>
                      <m:sSubPr>
                        <m:ctrlPr>
                          <a:rPr lang="zh-CN" altLang="zh-CN" sz="1600" i="1">
                            <a:latin typeface="Cambria Math"/>
                          </a:rPr>
                        </m:ctrlPr>
                      </m:sSubPr>
                      <m:e>
                        <m:acc>
                          <m:accPr>
                            <m:chr m:val="̂"/>
                            <m:ctrlPr>
                              <a:rPr lang="zh-CN" altLang="zh-CN" sz="1600" i="1">
                                <a:latin typeface="Cambria Math"/>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0</m:t>
                        </m:r>
                      </m:sub>
                    </m:sSub>
                  </m:oMath>
                </a14:m>
                <a:r>
                  <a:rPr lang="zh-CN" altLang="en-US" sz="1600" dirty="0"/>
                  <a:t>与常数</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的距离可以任意接近的概率趋近</a:t>
                </a:r>
                <a:r>
                  <a:rPr lang="en-US" altLang="zh-CN" sz="1600" dirty="0"/>
                  <a:t>1</a:t>
                </a:r>
                <a:r>
                  <a:rPr lang="zh-CN" altLang="en-US" sz="1600" dirty="0"/>
                  <a:t>，因此，不管样本容量多么大，仍然存在</a:t>
                </a:r>
                <a14:m>
                  <m:oMath xmlns:m="http://schemas.openxmlformats.org/officeDocument/2006/math">
                    <m:sSub>
                      <m:sSubPr>
                        <m:ctrlPr>
                          <a:rPr lang="zh-CN" altLang="zh-CN" sz="1600" i="1">
                            <a:latin typeface="Cambria Math"/>
                          </a:rPr>
                        </m:ctrlPr>
                      </m:sSubPr>
                      <m:e>
                        <m:acc>
                          <m:accPr>
                            <m:chr m:val="̂"/>
                            <m:ctrlPr>
                              <a:rPr lang="zh-CN" altLang="zh-CN" sz="1600" i="1">
                                <a:latin typeface="Cambria Math"/>
                              </a:rPr>
                            </m:ctrlPr>
                          </m:accPr>
                          <m:e>
                            <m:r>
                              <a:rPr lang="en-US" altLang="zh-CN" sz="1600" i="1">
                                <a:latin typeface="Cambria Math" panose="02040503050406030204" pitchFamily="18" charset="0"/>
                              </a:rPr>
                              <m:t>𝛽</m:t>
                            </m:r>
                          </m:e>
                        </m:acc>
                      </m:e>
                      <m:sub>
                        <m:r>
                          <a:rPr lang="en-US" altLang="zh-CN" sz="1600" i="1">
                            <a:latin typeface="Cambria Math" panose="02040503050406030204" pitchFamily="18" charset="0"/>
                          </a:rPr>
                          <m:t>0</m:t>
                        </m:r>
                      </m:sub>
                    </m:sSub>
                  </m:oMath>
                </a14:m>
                <a:r>
                  <a:rPr lang="zh-CN" altLang="en-US" sz="1600" dirty="0"/>
                  <a:t>与常数</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r>
                      <a:rPr lang="en-US" altLang="zh-CN" sz="1600" i="1">
                        <a:latin typeface="Cambria Math" panose="02040503050406030204" pitchFamily="18" charset="0"/>
                      </a:rPr>
                      <m:t> </m:t>
                    </m:r>
                  </m:oMath>
                </a14:m>
                <a:r>
                  <a:rPr lang="en-US" altLang="zh-CN" sz="1600" dirty="0"/>
                  <a:t>“</a:t>
                </a:r>
                <a:r>
                  <a:rPr lang="zh-CN" altLang="en-US" sz="1600" dirty="0"/>
                  <a:t>相去甚远”的情况发生的可能性，只是这种可能性随着样本增加越来越接近</a:t>
                </a:r>
                <a:r>
                  <a:rPr lang="en-US" altLang="zh-CN" sz="1600" dirty="0"/>
                  <a:t>0</a:t>
                </a:r>
                <a:r>
                  <a:rPr lang="zh-CN" altLang="en-US" sz="1600" dirty="0"/>
                  <a:t>。</a:t>
                </a:r>
                <a:endParaRPr lang="en-US" altLang="zh-CN" sz="1600" dirty="0"/>
              </a:p>
              <a:p>
                <a:pPr indent="457200"/>
                <a:r>
                  <a:rPr lang="zh-CN" altLang="en-US" sz="1600" b="1" dirty="0"/>
                  <a:t>有效性 （马尔可夫性） </a:t>
                </a:r>
                <a:r>
                  <a:rPr lang="zh-CN" altLang="en-US" sz="1600" dirty="0"/>
                  <a:t>如果线性回归模型（</a:t>
                </a:r>
                <a:r>
                  <a:rPr lang="en-US" altLang="zh-CN" sz="1600" dirty="0"/>
                  <a:t>4.2</a:t>
                </a:r>
                <a:r>
                  <a:rPr lang="zh-CN" altLang="en-US" sz="1600" dirty="0"/>
                  <a:t>）满足假设 </a:t>
                </a:r>
                <a:r>
                  <a:rPr lang="en-US" altLang="zh-CN" sz="1600" dirty="0"/>
                  <a:t>1</a:t>
                </a:r>
                <a:r>
                  <a:rPr lang="zh-CN" altLang="en-US" sz="1600" dirty="0"/>
                  <a:t>－</a:t>
                </a:r>
                <a:r>
                  <a:rPr lang="en-US" altLang="zh-CN" sz="1600" dirty="0"/>
                  <a:t>3</a:t>
                </a:r>
                <a:r>
                  <a:rPr lang="zh-CN" altLang="en-US" sz="1600" dirty="0"/>
                  <a:t>，则在</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a:t>
                </a:r>
                <a14:m>
                  <m:oMath xmlns:m="http://schemas.openxmlformats.org/officeDocument/2006/math">
                    <m:sSub>
                      <m:sSubPr>
                        <m:ctrlPr>
                          <a:rPr lang="zh-CN" altLang="zh-CN" sz="1600" i="1" smtClean="0">
                            <a:latin typeface="Cambria Math"/>
                          </a:rPr>
                        </m:ctrlPr>
                      </m:sSubPr>
                      <m:e>
                        <m:r>
                          <a:rPr lang="en-US" altLang="zh-CN" sz="1600" i="1">
                            <a:latin typeface="Cambria Math" panose="02040503050406030204" pitchFamily="18" charset="0"/>
                          </a:rPr>
                          <m:t>𝛽</m:t>
                        </m:r>
                      </m:e>
                      <m:sub>
                        <m:r>
                          <a:rPr lang="en-US" altLang="zh-CN" sz="1600" b="0" i="1" smtClean="0">
                            <a:latin typeface="Cambria Math" panose="02040503050406030204" pitchFamily="18" charset="0"/>
                          </a:rPr>
                          <m:t>1</m:t>
                        </m:r>
                      </m:sub>
                    </m:sSub>
                  </m:oMath>
                </a14:m>
                <a:r>
                  <a:rPr lang="zh-CN" altLang="en-US" sz="1600" dirty="0"/>
                  <a:t>的所有线性无偏估计中，</a:t>
                </a:r>
                <a:r>
                  <a:rPr lang="en-US" altLang="zh-CN" sz="1600" dirty="0"/>
                  <a:t>OLS</a:t>
                </a:r>
                <a:r>
                  <a:rPr lang="zh-CN" altLang="en-US" sz="1600" dirty="0"/>
                  <a:t>估计量</a:t>
                </a:r>
                <a:r>
                  <a:rPr lang="en-US" altLang="zh-CN" sz="1600" dirty="0"/>
                  <a:t>β_0</a:t>
                </a:r>
                <a:r>
                  <a:rPr lang="zh-CN" altLang="en-US" sz="1600" dirty="0"/>
                  <a:t>，</a:t>
                </a:r>
                <a:r>
                  <a:rPr lang="en-US" altLang="zh-CN" sz="1600" dirty="0"/>
                  <a:t>β_1</a:t>
                </a:r>
                <a:r>
                  <a:rPr lang="zh-CN" altLang="en-US" sz="1600" dirty="0"/>
                  <a:t>的方差最小。马尔可夫性从理论上保证，如果模型满足假设</a:t>
                </a:r>
                <a:r>
                  <a:rPr lang="en-US" altLang="zh-CN" sz="1600" dirty="0"/>
                  <a:t>1</a:t>
                </a:r>
                <a:r>
                  <a:rPr lang="zh-CN" altLang="en-US" sz="1600" dirty="0"/>
                  <a:t>－</a:t>
                </a:r>
                <a:r>
                  <a:rPr lang="en-US" altLang="zh-CN" sz="1600" dirty="0"/>
                  <a:t>3</a:t>
                </a:r>
                <a:r>
                  <a:rPr lang="zh-CN" altLang="en-US" sz="1600" dirty="0"/>
                  <a:t>，则在所有线性无偏估计中，由最小二乘得出的估计量是最优的，这就保证了采用</a:t>
                </a:r>
                <a:r>
                  <a:rPr lang="en-US" altLang="zh-CN" sz="1600" dirty="0"/>
                  <a:t>OLS </a:t>
                </a:r>
                <a:r>
                  <a:rPr lang="zh-CN" altLang="en-US" sz="1600" dirty="0"/>
                  <a:t>估计的合理性。但</a:t>
                </a:r>
                <a:r>
                  <a:rPr lang="en-US" altLang="zh-CN" sz="1600" dirty="0"/>
                  <a:t>OLS </a:t>
                </a:r>
                <a:r>
                  <a:rPr lang="zh-CN" altLang="en-US" sz="1600" dirty="0"/>
                  <a:t>估计量的有效性是需要条件的，如果假设</a:t>
                </a:r>
                <a:r>
                  <a:rPr lang="en-US" altLang="zh-CN" sz="1600" dirty="0"/>
                  <a:t>1</a:t>
                </a:r>
                <a:r>
                  <a:rPr lang="zh-CN" altLang="en-US" sz="1600" dirty="0"/>
                  <a:t>－</a:t>
                </a:r>
                <a:r>
                  <a:rPr lang="en-US" altLang="zh-CN" sz="1600" dirty="0"/>
                  <a:t>3 </a:t>
                </a:r>
                <a:r>
                  <a:rPr lang="zh-CN" altLang="en-US" sz="1600" dirty="0"/>
                  <a:t>中的条件不成立，则不能保证</a:t>
                </a:r>
                <a:r>
                  <a:rPr lang="en-US" altLang="zh-CN" sz="1600" dirty="0"/>
                  <a:t>OLS </a:t>
                </a:r>
                <a:r>
                  <a:rPr lang="zh-CN" altLang="en-US" sz="1600" dirty="0"/>
                  <a:t>的最小方差性。实际上，当假设</a:t>
                </a:r>
                <a:r>
                  <a:rPr lang="en-US" altLang="zh-CN" sz="1600" dirty="0"/>
                  <a:t>2 </a:t>
                </a:r>
                <a:r>
                  <a:rPr lang="zh-CN" altLang="en-US" sz="1600" dirty="0"/>
                  <a:t>和（或）假设</a:t>
                </a:r>
                <a:r>
                  <a:rPr lang="en-US" altLang="zh-CN" sz="1600" dirty="0"/>
                  <a:t>3 </a:t>
                </a:r>
                <a:r>
                  <a:rPr lang="zh-CN" altLang="en-US" sz="1600" dirty="0"/>
                  <a:t>不成立时，</a:t>
                </a:r>
                <a:r>
                  <a:rPr lang="en-US" altLang="zh-CN" sz="1600" dirty="0"/>
                  <a:t>OLS </a:t>
                </a:r>
                <a:r>
                  <a:rPr lang="zh-CN" altLang="en-US" sz="1600" dirty="0"/>
                  <a:t>确实不再是最小方差线性无偏估计，而采用广义最小二乘得出的估计量才具有最优性。</a:t>
                </a:r>
              </a:p>
            </p:txBody>
          </p:sp>
        </mc:Choice>
        <mc:Fallback xmlns="">
          <p:sp>
            <p:nvSpPr>
              <p:cNvPr id="2" name="矩形 1"/>
              <p:cNvSpPr>
                <a:spLocks noRot="1" noChangeAspect="1" noMove="1" noResize="1" noEditPoints="1" noAdjustHandles="1" noChangeArrowheads="1" noChangeShapeType="1" noTextEdit="1"/>
              </p:cNvSpPr>
              <p:nvPr/>
            </p:nvSpPr>
            <p:spPr>
              <a:xfrm>
                <a:off x="391293" y="1472420"/>
                <a:ext cx="7915326" cy="4388124"/>
              </a:xfrm>
              <a:prstGeom prst="rect">
                <a:avLst/>
              </a:prstGeom>
              <a:blipFill rotWithShape="1">
                <a:blip r:embed="rId3"/>
                <a:stretch>
                  <a:fillRect l="-385" t="-417" r="-3002" b="-974"/>
                </a:stretch>
              </a:blipFill>
            </p:spPr>
            <p:txBody>
              <a:bodyPr/>
              <a:lstStyle/>
              <a:p>
                <a:r>
                  <a:rPr lang="zh-CN" altLang="en-US">
                    <a:noFill/>
                  </a:rPr>
                  <a:t> </a:t>
                </a:r>
              </a:p>
            </p:txBody>
          </p:sp>
        </mc:Fallback>
      </mc:AlternateContent>
      <p:sp>
        <p:nvSpPr>
          <p:cNvPr id="82" name="矩形 81"/>
          <p:cNvSpPr/>
          <p:nvPr/>
        </p:nvSpPr>
        <p:spPr>
          <a:xfrm>
            <a:off x="259814" y="874479"/>
            <a:ext cx="3978974" cy="369332"/>
          </a:xfrm>
          <a:prstGeom prst="rect">
            <a:avLst/>
          </a:prstGeom>
        </p:spPr>
        <p:txBody>
          <a:bodyPr wrap="none">
            <a:spAutoFit/>
          </a:bodyPr>
          <a:lstStyle/>
          <a:p>
            <a:r>
              <a:rPr lang="en-US" altLang="zh-CN" dirty="0"/>
              <a:t>4.2.3 </a:t>
            </a:r>
            <a:r>
              <a:rPr lang="zh-CN" altLang="en-US" dirty="0"/>
              <a:t>基本假设下</a:t>
            </a:r>
            <a:r>
              <a:rPr lang="en-US" altLang="zh-CN" dirty="0"/>
              <a:t>OLS</a:t>
            </a:r>
            <a:r>
              <a:rPr lang="zh-CN" altLang="en-US" dirty="0"/>
              <a:t>估计的统计性质</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13</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259814" y="1254923"/>
                <a:ext cx="8494442" cy="4299960"/>
              </a:xfrm>
              <a:prstGeom prst="rect">
                <a:avLst/>
              </a:prstGeom>
            </p:spPr>
            <p:txBody>
              <a:bodyPr wrap="square">
                <a:spAutoFit/>
              </a:bodyPr>
              <a:lstStyle/>
              <a:p>
                <a:pPr indent="457200"/>
                <a:r>
                  <a:rPr lang="zh-CN" altLang="en-US" sz="1600" dirty="0"/>
                  <a:t>总体方差可以用样本方差来估计。如果能够得到误差项的样本值，可以很容易地给出</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sz="1600" dirty="0"/>
                  <a:t>的估计。困难在于误差项不可观测，不能得到样本。为此，必须寻找一个可以观测的量来替代误差项。显然，在可以代替误差项</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oMath>
                </a14:m>
                <a:r>
                  <a:rPr lang="zh-CN" altLang="en-US" sz="1600" dirty="0"/>
                  <a:t>的量中，</a:t>
                </a:r>
                <a:r>
                  <a:rPr lang="zh-CN" altLang="en-US" sz="1600" b="1" dirty="0"/>
                  <a:t>残差</a:t>
                </a:r>
                <a14:m>
                  <m:oMath xmlns:m="http://schemas.openxmlformats.org/officeDocument/2006/math">
                    <m:acc>
                      <m:accPr>
                        <m:chr m:val="̂"/>
                        <m:ctrlPr>
                          <a:rPr lang="zh-CN" altLang="zh-CN" b="1" i="1">
                            <a:latin typeface="Cambria Math"/>
                          </a:rPr>
                        </m:ctrlPr>
                      </m:accPr>
                      <m:e>
                        <m:sSub>
                          <m:sSubPr>
                            <m:ctrlPr>
                              <a:rPr lang="zh-CN" altLang="zh-CN" b="1" i="1">
                                <a:latin typeface="Cambria Math"/>
                              </a:rPr>
                            </m:ctrlPr>
                          </m:sSubPr>
                          <m:e>
                            <m:r>
                              <a:rPr lang="en-US" altLang="zh-CN" b="1" i="1">
                                <a:latin typeface="Cambria Math" panose="02040503050406030204" pitchFamily="18" charset="0"/>
                              </a:rPr>
                              <m:t>𝜺</m:t>
                            </m:r>
                          </m:e>
                          <m:sub>
                            <m:r>
                              <a:rPr lang="en-US" altLang="zh-CN" b="1" i="1">
                                <a:latin typeface="Cambria Math" panose="02040503050406030204" pitchFamily="18" charset="0"/>
                              </a:rPr>
                              <m:t>𝒊</m:t>
                            </m:r>
                          </m:sub>
                        </m:sSub>
                      </m:e>
                    </m:acc>
                  </m:oMath>
                </a14:m>
                <a:r>
                  <a:rPr lang="zh-CN" altLang="en-US" sz="1600" dirty="0"/>
                  <a:t>是最容易想到的。</a:t>
                </a:r>
                <a:endParaRPr lang="en-US" altLang="zh-CN" sz="1600" dirty="0"/>
              </a:p>
              <a:p>
                <a:pPr indent="457200"/>
                <a:r>
                  <a:rPr lang="zh-CN" altLang="en-US" sz="1600" dirty="0"/>
                  <a:t>用残差代替误差，用残差值</a:t>
                </a:r>
                <a14:m>
                  <m:oMath xmlns:m="http://schemas.openxmlformats.org/officeDocument/2006/math">
                    <m:acc>
                      <m:accPr>
                        <m:chr m:val="̂"/>
                        <m:ctrlPr>
                          <a:rPr lang="zh-CN" altLang="zh-CN" sz="1600" i="1">
                            <a:latin typeface="Cambria Math"/>
                          </a:rPr>
                        </m:ctrlPr>
                      </m:accPr>
                      <m:e>
                        <m:sSub>
                          <m:sSubPr>
                            <m:ctrlPr>
                              <a:rPr lang="zh-CN" altLang="zh-CN" sz="1600" i="1">
                                <a:latin typeface="Cambria Math"/>
                              </a:rPr>
                            </m:ctrlPr>
                          </m:sSubPr>
                          <m:e>
                            <m:r>
                              <a:rPr lang="en-US" altLang="zh-CN" sz="1600" i="1">
                                <a:latin typeface="Cambria Math" panose="02040503050406030204" pitchFamily="18" charset="0"/>
                              </a:rPr>
                              <m:t>𝜀</m:t>
                            </m:r>
                          </m:e>
                          <m:sub>
                            <m:r>
                              <a:rPr lang="en-US" altLang="zh-CN" sz="1600" i="1">
                                <a:latin typeface="Cambria Math" panose="02040503050406030204" pitchFamily="18" charset="0"/>
                              </a:rPr>
                              <m:t>𝑖</m:t>
                            </m:r>
                          </m:sub>
                        </m:sSub>
                      </m:e>
                    </m:acc>
                  </m:oMath>
                </a14:m>
                <a:r>
                  <a:rPr lang="zh-CN" altLang="en-US" sz="1600" dirty="0"/>
                  <a:t>作为误差的样本构造误差方差的估计量。</a:t>
                </a:r>
                <a:endParaRPr lang="en-US" altLang="zh-CN" sz="1600" dirty="0"/>
              </a:p>
              <a:p>
                <a:pPr indent="457200"/>
                <a:r>
                  <a:rPr lang="zh-CN" altLang="en-US" sz="1600" dirty="0"/>
                  <a:t>设</a:t>
                </a:r>
                <a14:m>
                  <m:oMath xmlns:m="http://schemas.openxmlformats.org/officeDocument/2006/math">
                    <m:d>
                      <m:dPr>
                        <m:begChr m:val="{"/>
                        <m:endChr m:val="}"/>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𝜀</m:t>
                                </m:r>
                              </m:e>
                            </m:acc>
                          </m:e>
                          <m:sub>
                            <m:r>
                              <a:rPr lang="en-US" altLang="zh-CN" i="1">
                                <a:latin typeface="Cambria Math" panose="02040503050406030204" pitchFamily="18" charset="0"/>
                              </a:rPr>
                              <m:t>𝑖</m:t>
                            </m:r>
                          </m:sub>
                        </m:sSub>
                      </m:e>
                    </m:d>
                  </m:oMath>
                </a14:m>
                <a:r>
                  <a:rPr lang="zh-CN" altLang="en-US" sz="1600" dirty="0"/>
                  <a:t>为线性回归模型（</a:t>
                </a:r>
                <a:r>
                  <a:rPr lang="en-US" altLang="zh-CN" sz="1600" dirty="0"/>
                  <a:t>4.2</a:t>
                </a:r>
                <a:r>
                  <a:rPr lang="zh-CN" altLang="en-US" sz="1600" dirty="0"/>
                  <a:t>）的最小二乘残差，定义</a:t>
                </a:r>
              </a:p>
              <a:p>
                <a:pPr indent="457200" algn="ctr"/>
                <a14:m>
                  <m:oMath xmlns:m="http://schemas.openxmlformats.org/officeDocument/2006/math">
                    <m:sSup>
                      <m:sSupPr>
                        <m:ctrlPr>
                          <a:rPr lang="zh-CN" altLang="zh-CN" i="1">
                            <a:latin typeface="Cambria Math"/>
                          </a:rPr>
                        </m:ctrlPr>
                      </m:sSupPr>
                      <m:e>
                        <m:acc>
                          <m:accPr>
                            <m:chr m:val="̂"/>
                            <m:ctrlPr>
                              <a:rPr lang="zh-CN" altLang="zh-CN" i="1">
                                <a:latin typeface="Cambria Math"/>
                              </a:rPr>
                            </m:ctrlPr>
                          </m:accPr>
                          <m:e>
                            <m:r>
                              <a:rPr lang="en-US" altLang="zh-CN" i="1">
                                <a:latin typeface="Cambria Math" panose="02040503050406030204" pitchFamily="18" charset="0"/>
                              </a:rPr>
                              <m:t>𝜎</m:t>
                            </m:r>
                          </m:e>
                        </m:acc>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a:rPr>
                        </m:ctrlPr>
                      </m:sSupPr>
                      <m:e>
                        <m:r>
                          <a:rPr lang="en-US" altLang="zh-CN" i="1">
                            <a:latin typeface="Cambria Math" panose="02040503050406030204" pitchFamily="18" charset="0"/>
                          </a:rPr>
                          <m:t>𝑠</m:t>
                        </m:r>
                      </m:e>
                      <m:sup>
                        <m:r>
                          <a:rPr lang="en-US" altLang="zh-CN" i="1">
                            <a:latin typeface="Cambria Math" panose="02040503050406030204" pitchFamily="18" charset="0"/>
                          </a:rPr>
                          <m:t>2</m:t>
                        </m:r>
                      </m:sup>
                    </m:sSup>
                    <m:r>
                      <a:rPr lang="en-US" altLang="zh-CN" i="1">
                        <a:latin typeface="Cambria Math" panose="02040503050406030204" pitchFamily="18" charset="0"/>
                      </a:rPr>
                      <m:t>=</m:t>
                    </m:r>
                    <m:f>
                      <m:fPr>
                        <m:ctrlPr>
                          <a:rPr lang="zh-CN" altLang="zh-CN" i="1">
                            <a:latin typeface="Cambria Math"/>
                          </a:rPr>
                        </m:ctrlPr>
                      </m:fPr>
                      <m:num>
                        <m:nary>
                          <m:naryPr>
                            <m:chr m:val="∑"/>
                            <m:limLoc m:val="subSup"/>
                            <m:ctrlPr>
                              <a:rPr lang="zh-CN" altLang="zh-CN" i="1">
                                <a:latin typeface="Cambria Math"/>
                              </a:rPr>
                            </m:ctrlPr>
                          </m:naryPr>
                          <m:sub>
                            <m:r>
                              <m:rPr>
                                <m:sty m:val="p"/>
                              </m:rPr>
                              <a:rPr lang="en-US" altLang="zh-CN">
                                <a:latin typeface="Cambria Math" panose="02040503050406030204" pitchFamily="18" charset="0"/>
                              </a:rPr>
                              <m:t>i</m:t>
                            </m:r>
                            <m:r>
                              <a:rPr lang="en-US" altLang="zh-CN">
                                <a:latin typeface="Cambria Math" panose="02040503050406030204" pitchFamily="18" charset="0"/>
                              </a:rPr>
                              <m:t>=1</m:t>
                            </m:r>
                          </m:sub>
                          <m:sup>
                            <m:r>
                              <a:rPr lang="en-US" altLang="zh-CN" i="1">
                                <a:latin typeface="Cambria Math" panose="02040503050406030204" pitchFamily="18" charset="0"/>
                              </a:rPr>
                              <m:t>𝑛</m:t>
                            </m:r>
                          </m:sup>
                          <m:e>
                            <m:sSubSup>
                              <m:sSubSupPr>
                                <m:ctrlPr>
                                  <a:rPr lang="zh-CN" altLang="zh-CN" i="1">
                                    <a:latin typeface="Cambria Math"/>
                                  </a:rPr>
                                </m:ctrlPr>
                              </m:sSubSupPr>
                              <m:e>
                                <m:acc>
                                  <m:accPr>
                                    <m:chr m:val="̂"/>
                                    <m:ctrlPr>
                                      <a:rPr lang="zh-CN" altLang="zh-CN" i="1">
                                        <a:latin typeface="Cambria Math"/>
                                      </a:rPr>
                                    </m:ctrlPr>
                                  </m:accPr>
                                  <m:e>
                                    <m:r>
                                      <a:rPr lang="en-US" altLang="zh-CN" i="1">
                                        <a:latin typeface="Cambria Math" panose="02040503050406030204" pitchFamily="18" charset="0"/>
                                      </a:rPr>
                                      <m:t>𝜀</m:t>
                                    </m:r>
                                  </m:e>
                                </m:acc>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e>
                        </m:nary>
                      </m:num>
                      <m:den>
                        <m:r>
                          <a:rPr lang="en-US" altLang="zh-CN" i="1">
                            <a:latin typeface="Cambria Math" panose="02040503050406030204" pitchFamily="18" charset="0"/>
                          </a:rPr>
                          <m:t>𝑛</m:t>
                        </m:r>
                        <m:r>
                          <a:rPr lang="en-US" altLang="zh-CN" i="1">
                            <a:latin typeface="Cambria Math" panose="02040503050406030204" pitchFamily="18" charset="0"/>
                          </a:rPr>
                          <m:t>−2</m:t>
                        </m:r>
                      </m:den>
                    </m:f>
                  </m:oMath>
                </a14:m>
                <a:r>
                  <a:rPr lang="en-US" altLang="zh-CN" sz="1600" dirty="0"/>
                  <a:t>                                     </a:t>
                </a:r>
                <a:r>
                  <a:rPr lang="zh-CN" altLang="en-US" sz="1600" dirty="0"/>
                  <a:t>（</a:t>
                </a:r>
                <a:r>
                  <a:rPr lang="en-US" altLang="zh-CN" sz="1600" dirty="0"/>
                  <a:t>4.5</a:t>
                </a:r>
                <a:r>
                  <a:rPr lang="zh-CN" altLang="en-US" sz="1600" dirty="0"/>
                  <a:t>）</a:t>
                </a:r>
                <a:endParaRPr lang="en-US" altLang="zh-CN" sz="1600" dirty="0"/>
              </a:p>
              <a:p>
                <a:pPr indent="457200"/>
                <a:r>
                  <a:rPr lang="zh-CN" altLang="en-US" sz="1600" dirty="0"/>
                  <a:t>为误差项方差</a:t>
                </a:r>
                <a14:m>
                  <m:oMath xmlns:m="http://schemas.openxmlformats.org/officeDocument/2006/math">
                    <m:sSup>
                      <m:sSupPr>
                        <m:ctrlPr>
                          <a:rPr lang="zh-CN" altLang="zh-CN" sz="1600" i="1">
                            <a:latin typeface="Cambria Math"/>
                          </a:rPr>
                        </m:ctrlPr>
                      </m:sSupPr>
                      <m:e>
                        <m:r>
                          <a:rPr lang="en-US" altLang="zh-CN" sz="1600" i="1">
                            <a:latin typeface="Cambria Math" panose="02040503050406030204" pitchFamily="18" charset="0"/>
                          </a:rPr>
                          <m:t>𝜎</m:t>
                        </m:r>
                      </m:e>
                      <m:sup>
                        <m:r>
                          <a:rPr lang="en-US" altLang="zh-CN" sz="1600" i="1">
                            <a:latin typeface="Cambria Math" panose="02040503050406030204" pitchFamily="18" charset="0"/>
                          </a:rPr>
                          <m:t>2</m:t>
                        </m:r>
                      </m:sup>
                    </m:sSup>
                  </m:oMath>
                </a14:m>
                <a:r>
                  <a:rPr lang="zh-CN" altLang="en-US" sz="1600" dirty="0"/>
                  <a:t>估计量，其平方根</a:t>
                </a:r>
                <a14:m>
                  <m:oMath xmlns:m="http://schemas.openxmlformats.org/officeDocument/2006/math">
                    <m:acc>
                      <m:accPr>
                        <m:chr m:val="̂"/>
                        <m:ctrlPr>
                          <a:rPr lang="zh-CN" altLang="zh-CN" i="1">
                            <a:latin typeface="Cambria Math"/>
                          </a:rPr>
                        </m:ctrlPr>
                      </m:accPr>
                      <m:e>
                        <m:r>
                          <a:rPr lang="en-US" altLang="zh-CN" i="1">
                            <a:latin typeface="Cambria Math" panose="02040503050406030204" pitchFamily="18" charset="0"/>
                          </a:rPr>
                          <m:t>𝜎</m:t>
                        </m:r>
                      </m:e>
                    </m:acc>
                    <m:r>
                      <a:rPr lang="en-US" altLang="zh-CN" i="1">
                        <a:latin typeface="Cambria Math" panose="02040503050406030204" pitchFamily="18" charset="0"/>
                      </a:rPr>
                      <m:t>=</m:t>
                    </m:r>
                    <m:r>
                      <m:rPr>
                        <m:sty m:val="p"/>
                      </m:rPr>
                      <a:rPr lang="en-US" altLang="zh-CN">
                        <a:latin typeface="Cambria Math" panose="02040503050406030204" pitchFamily="18" charset="0"/>
                      </a:rPr>
                      <m:t>s</m:t>
                    </m:r>
                  </m:oMath>
                </a14:m>
                <a:r>
                  <a:rPr lang="zh-CN" altLang="en-US" sz="1600" dirty="0"/>
                  <a:t>称为回归标准误。</a:t>
                </a:r>
                <a14:m>
                  <m:oMath xmlns:m="http://schemas.openxmlformats.org/officeDocument/2006/math">
                    <m:sSup>
                      <m:sSupPr>
                        <m:ctrlPr>
                          <a:rPr lang="zh-CN" altLang="zh-CN" i="1">
                            <a:latin typeface="Cambria Math"/>
                          </a:rPr>
                        </m:ctrlPr>
                      </m:sSupPr>
                      <m:e>
                        <m:acc>
                          <m:accPr>
                            <m:chr m:val="̂"/>
                            <m:ctrlPr>
                              <a:rPr lang="zh-CN" altLang="zh-CN" i="1">
                                <a:latin typeface="Cambria Math"/>
                              </a:rPr>
                            </m:ctrlPr>
                          </m:accPr>
                          <m:e>
                            <m:r>
                              <a:rPr lang="en-US" altLang="zh-CN" i="1">
                                <a:latin typeface="Cambria Math" panose="02040503050406030204" pitchFamily="18" charset="0"/>
                              </a:rPr>
                              <m:t>𝜎</m:t>
                            </m:r>
                          </m:e>
                        </m:acc>
                      </m:e>
                      <m:sup>
                        <m:r>
                          <a:rPr lang="en-US" altLang="zh-CN" i="1">
                            <a:latin typeface="Cambria Math" panose="02040503050406030204" pitchFamily="18" charset="0"/>
                          </a:rPr>
                          <m:t>2</m:t>
                        </m:r>
                      </m:sup>
                    </m:sSup>
                  </m:oMath>
                </a14:m>
                <a:r>
                  <a:rPr lang="zh-CN" altLang="en-US" sz="1600" dirty="0"/>
                  <a:t>是</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oMath>
                </a14:m>
                <a:r>
                  <a:rPr lang="zh-CN" altLang="en-US" sz="1600" dirty="0"/>
                  <a:t>的无偏估计量。将</a:t>
                </a:r>
                <a14:m>
                  <m:oMath xmlns:m="http://schemas.openxmlformats.org/officeDocument/2006/math">
                    <m:sSup>
                      <m:sSupPr>
                        <m:ctrlPr>
                          <a:rPr lang="zh-CN" altLang="zh-CN" i="1">
                            <a:latin typeface="Cambria Math"/>
                          </a:rPr>
                        </m:ctrlPr>
                      </m:sSupPr>
                      <m:e>
                        <m:acc>
                          <m:accPr>
                            <m:chr m:val="̂"/>
                            <m:ctrlPr>
                              <a:rPr lang="zh-CN" altLang="zh-CN" i="1">
                                <a:latin typeface="Cambria Math"/>
                              </a:rPr>
                            </m:ctrlPr>
                          </m:accPr>
                          <m:e>
                            <m:r>
                              <a:rPr lang="en-US" altLang="zh-CN" i="1">
                                <a:latin typeface="Cambria Math" panose="02040503050406030204" pitchFamily="18" charset="0"/>
                              </a:rPr>
                              <m:t>𝜎</m:t>
                            </m:r>
                          </m:e>
                        </m:acc>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a:rPr>
                        </m:ctrlPr>
                      </m:sSupPr>
                      <m:e>
                        <m:r>
                          <m:rPr>
                            <m:sty m:val="p"/>
                          </m:rPr>
                          <a:rPr lang="en-US" altLang="zh-CN">
                            <a:latin typeface="Cambria Math" panose="02040503050406030204" pitchFamily="18" charset="0"/>
                          </a:rPr>
                          <m:t>s</m:t>
                        </m:r>
                      </m:e>
                      <m:sup>
                        <m:r>
                          <a:rPr lang="en-US" altLang="zh-CN" i="1">
                            <a:latin typeface="Cambria Math" panose="02040503050406030204" pitchFamily="18" charset="0"/>
                          </a:rPr>
                          <m:t>2</m:t>
                        </m:r>
                      </m:sup>
                    </m:sSup>
                  </m:oMath>
                </a14:m>
                <a:r>
                  <a:rPr lang="zh-CN" altLang="en-US" sz="1600" dirty="0"/>
                  <a:t>代替（</a:t>
                </a:r>
                <a:r>
                  <a:rPr lang="en-US" altLang="zh-CN" sz="1600" dirty="0"/>
                  <a:t>4.4</a:t>
                </a:r>
                <a:r>
                  <a:rPr lang="zh-CN" altLang="en-US" sz="1600" dirty="0"/>
                  <a:t>）中的</a:t>
                </a:r>
                <a:r>
                  <a:rPr lang="en-US" altLang="zh-CN" sz="1600" dirty="0"/>
                  <a:t>σ^2</a:t>
                </a:r>
                <a:r>
                  <a:rPr lang="zh-CN" altLang="en-US" sz="1600" dirty="0"/>
                  <a:t>可以得出估计量方差的估计，由此得</a:t>
                </a:r>
                <a14:m>
                  <m:oMath xmlns:m="http://schemas.openxmlformats.org/officeDocument/2006/math">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1</m:t>
                        </m:r>
                      </m:sub>
                    </m:sSub>
                  </m:oMath>
                </a14:m>
                <a:r>
                  <a:rPr lang="zh-CN" altLang="en-US" sz="1600" dirty="0"/>
                  <a:t>标准差的估计量：</a:t>
                </a:r>
                <a:endParaRPr lang="en-US" altLang="zh-CN" sz="1600" dirty="0"/>
              </a:p>
              <a:p>
                <a:pPr indent="457200" algn="ctr"/>
                <a14:m>
                  <m:oMath xmlns:m="http://schemas.openxmlformats.org/officeDocument/2006/math">
                    <m:r>
                      <m:rPr>
                        <m:sty m:val="p"/>
                      </m:rPr>
                      <a:rPr lang="en-US" altLang="zh-CN">
                        <a:latin typeface="Cambria Math" panose="02040503050406030204" pitchFamily="18" charset="0"/>
                      </a:rPr>
                      <m:t>s</m:t>
                    </m:r>
                    <m:d>
                      <m:dPr>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e>
                    </m:d>
                    <m:r>
                      <a:rPr lang="en-US" altLang="zh-CN">
                        <a:latin typeface="Cambria Math" panose="02040503050406030204" pitchFamily="18" charset="0"/>
                      </a:rPr>
                      <m:t>=</m:t>
                    </m:r>
                    <m:rad>
                      <m:radPr>
                        <m:degHide m:val="on"/>
                        <m:ctrlPr>
                          <a:rPr lang="zh-CN" altLang="zh-CN" i="1">
                            <a:latin typeface="Cambria Math"/>
                          </a:rPr>
                        </m:ctrlPr>
                      </m:radPr>
                      <m:deg/>
                      <m:e>
                        <m:f>
                          <m:fPr>
                            <m:ctrlPr>
                              <a:rPr lang="zh-CN" altLang="zh-CN" i="1">
                                <a:latin typeface="Cambria Math"/>
                              </a:rPr>
                            </m:ctrlPr>
                          </m:fPr>
                          <m:num>
                            <m:sSup>
                              <m:sSupPr>
                                <m:ctrlPr>
                                  <a:rPr lang="zh-CN" altLang="zh-CN" i="1">
                                    <a:latin typeface="Cambria Math"/>
                                  </a:rPr>
                                </m:ctrlPr>
                              </m:sSupPr>
                              <m:e>
                                <m:r>
                                  <a:rPr lang="en-US" altLang="zh-CN" i="1">
                                    <a:latin typeface="Cambria Math" panose="02040503050406030204" pitchFamily="18" charset="0"/>
                                  </a:rPr>
                                  <m:t>𝑛</m:t>
                                </m:r>
                              </m:e>
                              <m:sup>
                                <m:r>
                                  <a:rPr lang="en-US" altLang="zh-CN" i="1">
                                    <a:latin typeface="Cambria Math" panose="02040503050406030204" pitchFamily="18" charset="0"/>
                                  </a:rPr>
                                  <m:t>−1</m:t>
                                </m:r>
                              </m:sup>
                            </m:sSup>
                            <m:nary>
                              <m:naryPr>
                                <m:chr m:val="∑"/>
                                <m:limLoc m:val="subSup"/>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zh-CN" altLang="zh-CN" i="1">
                                        <a:latin typeface="Cambria Math"/>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e>
                            </m:nary>
                          </m:num>
                          <m:den>
                            <m:nary>
                              <m:naryPr>
                                <m:chr m:val="∑"/>
                                <m:limLoc m:val="undOvr"/>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a:rPr>
                                    </m:ctrlPr>
                                  </m:sSupPr>
                                  <m:e>
                                    <m:d>
                                      <m:dPr>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a:rPr>
                                            </m:ctrlPr>
                                          </m:accPr>
                                          <m:e>
                                            <m:r>
                                              <a:rPr lang="en-US" altLang="zh-CN" i="1">
                                                <a:latin typeface="Cambria Math" panose="02040503050406030204" pitchFamily="18" charset="0"/>
                                              </a:rPr>
                                              <m:t>𝑥</m:t>
                                            </m:r>
                                          </m:e>
                                        </m:acc>
                                      </m:e>
                                    </m:d>
                                  </m:e>
                                  <m:sup>
                                    <m:r>
                                      <a:rPr lang="en-US" altLang="zh-CN" i="1">
                                        <a:latin typeface="Cambria Math" panose="02040503050406030204" pitchFamily="18" charset="0"/>
                                      </a:rPr>
                                      <m:t>2</m:t>
                                    </m:r>
                                  </m:sup>
                                </m:sSup>
                              </m:e>
                            </m:nary>
                          </m:den>
                        </m:f>
                      </m:e>
                    </m:rad>
                    <m:r>
                      <a:rPr lang="en-US" altLang="zh-CN" i="1">
                        <a:latin typeface="Cambria Math" panose="02040503050406030204" pitchFamily="18" charset="0"/>
                      </a:rPr>
                      <m:t>×</m:t>
                    </m:r>
                    <m:r>
                      <a:rPr lang="en-US" altLang="zh-CN" i="1">
                        <a:latin typeface="Cambria Math" panose="02040503050406030204" pitchFamily="18" charset="0"/>
                      </a:rPr>
                      <m:t>𝑠</m:t>
                    </m:r>
                    <m:r>
                      <a:rPr lang="zh-CN" altLang="zh-CN">
                        <a:latin typeface="Cambria Math" panose="02040503050406030204" pitchFamily="18" charset="0"/>
                      </a:rPr>
                      <m:t>，</m:t>
                    </m:r>
                    <m:r>
                      <m:rPr>
                        <m:sty m:val="p"/>
                      </m:rPr>
                      <a:rPr lang="en-US" altLang="zh-CN">
                        <a:latin typeface="Cambria Math" panose="02040503050406030204" pitchFamily="18" charset="0"/>
                      </a:rPr>
                      <m:t>s</m:t>
                    </m:r>
                    <m:d>
                      <m:dPr>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1</m:t>
                            </m:r>
                          </m:sub>
                        </m:sSub>
                      </m:e>
                    </m:d>
                    <m:r>
                      <a:rPr lang="en-US" altLang="zh-CN">
                        <a:latin typeface="Cambria Math" panose="02040503050406030204" pitchFamily="18" charset="0"/>
                      </a:rPr>
                      <m:t>=</m:t>
                    </m:r>
                    <m:rad>
                      <m:radPr>
                        <m:degHide m:val="on"/>
                        <m:ctrlPr>
                          <a:rPr lang="zh-CN" altLang="zh-CN" i="1">
                            <a:latin typeface="Cambria Math"/>
                          </a:rPr>
                        </m:ctrlPr>
                      </m:radPr>
                      <m:deg/>
                      <m:e>
                        <m:f>
                          <m:fPr>
                            <m:ctrlPr>
                              <a:rPr lang="zh-CN" altLang="zh-CN" i="1">
                                <a:latin typeface="Cambria Math"/>
                              </a:rPr>
                            </m:ctrlPr>
                          </m:fPr>
                          <m:num>
                            <m:r>
                              <a:rPr lang="en-US" altLang="zh-CN" i="1">
                                <a:latin typeface="Cambria Math" panose="02040503050406030204" pitchFamily="18" charset="0"/>
                              </a:rPr>
                              <m:t>1</m:t>
                            </m:r>
                          </m:num>
                          <m:den>
                            <m:nary>
                              <m:naryPr>
                                <m:chr m:val="∑"/>
                                <m:limLoc m:val="undOvr"/>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a:rPr>
                                    </m:ctrlPr>
                                  </m:sSupPr>
                                  <m:e>
                                    <m:d>
                                      <m:dPr>
                                        <m:ctrlPr>
                                          <a:rPr lang="zh-CN" altLang="zh-CN" i="1">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a:rPr>
                                            </m:ctrlPr>
                                          </m:accPr>
                                          <m:e>
                                            <m:r>
                                              <a:rPr lang="en-US" altLang="zh-CN" i="1">
                                                <a:latin typeface="Cambria Math" panose="02040503050406030204" pitchFamily="18" charset="0"/>
                                              </a:rPr>
                                              <m:t>𝑥</m:t>
                                            </m:r>
                                          </m:e>
                                        </m:acc>
                                      </m:e>
                                    </m:d>
                                  </m:e>
                                  <m:sup>
                                    <m:r>
                                      <a:rPr lang="en-US" altLang="zh-CN" i="1">
                                        <a:latin typeface="Cambria Math" panose="02040503050406030204" pitchFamily="18" charset="0"/>
                                      </a:rPr>
                                      <m:t>2</m:t>
                                    </m:r>
                                  </m:sup>
                                </m:sSup>
                              </m:e>
                            </m:nary>
                          </m:den>
                        </m:f>
                      </m:e>
                    </m:rad>
                    <m:r>
                      <a:rPr lang="en-US" altLang="zh-CN" i="1">
                        <a:latin typeface="Cambria Math" panose="02040503050406030204" pitchFamily="18" charset="0"/>
                      </a:rPr>
                      <m:t>×</m:t>
                    </m:r>
                    <m:r>
                      <a:rPr lang="en-US" altLang="zh-CN" i="1">
                        <a:latin typeface="Cambria Math" panose="02040503050406030204" pitchFamily="18" charset="0"/>
                      </a:rPr>
                      <m:t>𝑠</m:t>
                    </m:r>
                  </m:oMath>
                </a14:m>
                <a:r>
                  <a:rPr lang="en-US" altLang="zh-CN" sz="1600" dirty="0"/>
                  <a:t>    </a:t>
                </a:r>
                <a:r>
                  <a:rPr lang="zh-CN" altLang="en-US" sz="1600" dirty="0"/>
                  <a:t>（</a:t>
                </a:r>
                <a:r>
                  <a:rPr lang="en-US" altLang="zh-CN" sz="1600" dirty="0"/>
                  <a:t>4.6</a:t>
                </a:r>
                <a:r>
                  <a:rPr lang="zh-CN" altLang="en-US" sz="1600" dirty="0"/>
                  <a:t>）</a:t>
                </a:r>
                <a:endParaRPr lang="en-US" altLang="zh-CN" sz="1600" dirty="0"/>
              </a:p>
              <a:p>
                <a:pPr indent="457200"/>
                <a:r>
                  <a:rPr lang="zh-CN" altLang="en-US" sz="1600" dirty="0"/>
                  <a:t>分别称为</a:t>
                </a:r>
                <a14:m>
                  <m:oMath xmlns:m="http://schemas.openxmlformats.org/officeDocument/2006/math">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r>
                      <a:rPr lang="zh-CN" altLang="zh-CN" i="1">
                        <a:latin typeface="Cambria Math" panose="02040503050406030204" pitchFamily="18" charset="0"/>
                      </a:rPr>
                      <m:t>、</m:t>
                    </m:r>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1</m:t>
                        </m:r>
                      </m:sub>
                    </m:sSub>
                  </m:oMath>
                </a14:m>
                <a:r>
                  <a:rPr lang="zh-CN" altLang="en-US" sz="1600" dirty="0"/>
                  <a:t>的标准误。</a:t>
                </a:r>
                <a:endParaRPr lang="en-US" altLang="zh-CN" sz="1600" dirty="0"/>
              </a:p>
              <a:p>
                <a:pPr indent="457200"/>
                <a:r>
                  <a:rPr lang="zh-CN" altLang="en-US" sz="1600" dirty="0"/>
                  <a:t>用标准误将估计量标准化，并由</a:t>
                </a:r>
                <a:r>
                  <a:rPr lang="en-US" altLang="zh-CN" sz="1600" dirty="0"/>
                  <a:t>t</a:t>
                </a:r>
                <a:r>
                  <a:rPr lang="zh-CN" altLang="en-US" sz="1600" dirty="0"/>
                  <a:t>分布的定义知，标准化估计量分布服从</a:t>
                </a:r>
                <a:r>
                  <a:rPr lang="en-US" altLang="zh-CN" sz="1600" dirty="0"/>
                  <a:t>t</a:t>
                </a:r>
                <a:r>
                  <a:rPr lang="zh-CN" altLang="en-US" sz="1600" dirty="0"/>
                  <a:t>分布，则统计量：</a:t>
                </a:r>
                <a:endParaRPr lang="en-US" altLang="zh-CN" sz="1600" dirty="0"/>
              </a:p>
              <a:p>
                <a:pPr indent="457200" algn="ctr"/>
                <a14:m>
                  <m:oMath xmlns:m="http://schemas.openxmlformats.org/officeDocument/2006/math">
                    <m:r>
                      <a:rPr lang="en-US" altLang="zh-CN" i="1">
                        <a:latin typeface="Cambria Math" panose="02040503050406030204" pitchFamily="18" charset="0"/>
                      </a:rPr>
                      <m:t>𝑡</m:t>
                    </m:r>
                    <m:d>
                      <m:dPr>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e>
                    </m:d>
                    <m:r>
                      <a:rPr lang="en-US" altLang="zh-CN">
                        <a:latin typeface="Cambria Math" panose="02040503050406030204" pitchFamily="18" charset="0"/>
                      </a:rPr>
                      <m:t>=</m:t>
                    </m:r>
                    <m:f>
                      <m:fPr>
                        <m:ctrlPr>
                          <a:rPr lang="zh-CN" altLang="zh-CN" i="1">
                            <a:latin typeface="Cambria Math"/>
                          </a:rPr>
                        </m:ctrlPr>
                      </m:fPr>
                      <m:num>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num>
                      <m:den>
                        <m:r>
                          <m:rPr>
                            <m:sty m:val="p"/>
                          </m:rPr>
                          <a:rPr lang="en-US" altLang="zh-CN">
                            <a:latin typeface="Cambria Math" panose="02040503050406030204" pitchFamily="18" charset="0"/>
                          </a:rPr>
                          <m:t>s</m:t>
                        </m:r>
                        <m:d>
                          <m:dPr>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0</m:t>
                                </m:r>
                              </m:sub>
                            </m:sSub>
                          </m:e>
                        </m:d>
                      </m:den>
                    </m:f>
                    <m:r>
                      <a:rPr lang="en-US" altLang="zh-CN" i="1">
                        <a:latin typeface="Cambria Math" panose="02040503050406030204" pitchFamily="18" charset="0"/>
                      </a:rPr>
                      <m:t>~</m:t>
                    </m:r>
                    <m:r>
                      <a:rPr lang="en-US" altLang="zh-CN" i="1">
                        <a:latin typeface="Cambria Math" panose="02040503050406030204" pitchFamily="18" charset="0"/>
                      </a:rPr>
                      <m:t>𝑡</m:t>
                    </m:r>
                    <m:d>
                      <m:dPr>
                        <m:ctrlPr>
                          <a:rPr lang="zh-CN" altLang="zh-CN" i="1">
                            <a:latin typeface="Cambria Math"/>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r>
                      <a:rPr lang="zh-CN" altLang="zh-CN">
                        <a:latin typeface="Cambria Math" panose="02040503050406030204" pitchFamily="18" charset="0"/>
                      </a:rPr>
                      <m:t>，</m:t>
                    </m:r>
                    <m:r>
                      <a:rPr lang="en-US" altLang="zh-CN" i="1">
                        <a:latin typeface="Cambria Math" panose="02040503050406030204" pitchFamily="18" charset="0"/>
                      </a:rPr>
                      <m:t>𝑡</m:t>
                    </m:r>
                    <m:d>
                      <m:dPr>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1</m:t>
                            </m:r>
                          </m:sub>
                        </m:sSub>
                      </m:e>
                    </m:d>
                    <m:r>
                      <a:rPr lang="en-US" altLang="zh-CN">
                        <a:latin typeface="Cambria Math" panose="02040503050406030204" pitchFamily="18" charset="0"/>
                      </a:rPr>
                      <m:t>=</m:t>
                    </m:r>
                    <m:f>
                      <m:fPr>
                        <m:ctrlPr>
                          <a:rPr lang="zh-CN" altLang="zh-CN" i="1">
                            <a:latin typeface="Cambria Math"/>
                          </a:rPr>
                        </m:ctrlPr>
                      </m:fPr>
                      <m:num>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num>
                      <m:den>
                        <m:r>
                          <m:rPr>
                            <m:sty m:val="p"/>
                          </m:rPr>
                          <a:rPr lang="en-US" altLang="zh-CN">
                            <a:latin typeface="Cambria Math" panose="02040503050406030204" pitchFamily="18" charset="0"/>
                          </a:rPr>
                          <m:t>s</m:t>
                        </m:r>
                        <m:d>
                          <m:dPr>
                            <m:ctrlPr>
                              <a:rPr lang="zh-CN" altLang="zh-CN" i="1">
                                <a:latin typeface="Cambria Math"/>
                              </a:rPr>
                            </m:ctrlPr>
                          </m:dPr>
                          <m:e>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𝛽</m:t>
                                    </m:r>
                                  </m:e>
                                </m:acc>
                              </m:e>
                              <m:sub>
                                <m:r>
                                  <a:rPr lang="en-US" altLang="zh-CN" i="1">
                                    <a:latin typeface="Cambria Math" panose="02040503050406030204" pitchFamily="18" charset="0"/>
                                  </a:rPr>
                                  <m:t>1</m:t>
                                </m:r>
                              </m:sub>
                            </m:sSub>
                          </m:e>
                        </m:d>
                      </m:den>
                    </m:f>
                    <m:r>
                      <a:rPr lang="en-US" altLang="zh-CN" i="1">
                        <a:latin typeface="Cambria Math" panose="02040503050406030204" pitchFamily="18" charset="0"/>
                      </a:rPr>
                      <m:t>~</m:t>
                    </m:r>
                    <m:r>
                      <a:rPr lang="en-US" altLang="zh-CN" i="1">
                        <a:latin typeface="Cambria Math" panose="02040503050406030204" pitchFamily="18" charset="0"/>
                      </a:rPr>
                      <m:t>𝑡</m:t>
                    </m:r>
                    <m:d>
                      <m:dPr>
                        <m:ctrlPr>
                          <a:rPr lang="zh-CN" altLang="zh-CN" i="1">
                            <a:latin typeface="Cambria Math"/>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oMath>
                </a14:m>
                <a:r>
                  <a:rPr lang="en-US" altLang="zh-CN" sz="1600" dirty="0"/>
                  <a:t>    </a:t>
                </a:r>
                <a:r>
                  <a:rPr lang="zh-CN" altLang="en-US" sz="1600" dirty="0"/>
                  <a:t>（</a:t>
                </a:r>
                <a:r>
                  <a:rPr lang="en-US" altLang="zh-CN" sz="1600" dirty="0"/>
                  <a:t>4.7</a:t>
                </a:r>
                <a:r>
                  <a:rPr lang="zh-CN" altLang="en-US" sz="1600" dirty="0"/>
                  <a:t>）</a:t>
                </a:r>
              </a:p>
            </p:txBody>
          </p:sp>
        </mc:Choice>
        <mc:Fallback xmlns="">
          <p:sp>
            <p:nvSpPr>
              <p:cNvPr id="2" name="矩形 1"/>
              <p:cNvSpPr>
                <a:spLocks noRot="1" noChangeAspect="1" noMove="1" noResize="1" noEditPoints="1" noAdjustHandles="1" noChangeArrowheads="1" noChangeShapeType="1" noTextEdit="1"/>
              </p:cNvSpPr>
              <p:nvPr/>
            </p:nvSpPr>
            <p:spPr>
              <a:xfrm>
                <a:off x="259814" y="1254923"/>
                <a:ext cx="8494442" cy="4299960"/>
              </a:xfrm>
              <a:prstGeom prst="rect">
                <a:avLst/>
              </a:prstGeom>
              <a:blipFill rotWithShape="1">
                <a:blip r:embed="rId3"/>
                <a:stretch>
                  <a:fillRect l="-431"/>
                </a:stretch>
              </a:blipFill>
            </p:spPr>
            <p:txBody>
              <a:bodyPr/>
              <a:lstStyle/>
              <a:p>
                <a:r>
                  <a:rPr lang="zh-CN" altLang="en-US">
                    <a:noFill/>
                  </a:rPr>
                  <a:t> </a:t>
                </a:r>
              </a:p>
            </p:txBody>
          </p:sp>
        </mc:Fallback>
      </mc:AlternateContent>
      <p:sp>
        <p:nvSpPr>
          <p:cNvPr id="82" name="矩形 81"/>
          <p:cNvSpPr/>
          <p:nvPr/>
        </p:nvSpPr>
        <p:spPr>
          <a:xfrm>
            <a:off x="259814" y="874479"/>
            <a:ext cx="2154757" cy="369332"/>
          </a:xfrm>
          <a:prstGeom prst="rect">
            <a:avLst/>
          </a:prstGeom>
        </p:spPr>
        <p:txBody>
          <a:bodyPr wrap="none">
            <a:spAutoFit/>
          </a:bodyPr>
          <a:lstStyle/>
          <a:p>
            <a:r>
              <a:rPr lang="en-US" altLang="zh-CN" dirty="0"/>
              <a:t>4.2.4 </a:t>
            </a:r>
            <a:r>
              <a:rPr lang="zh-CN" altLang="en-US" dirty="0"/>
              <a:t>误差方差估计</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14</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259814" y="1254923"/>
                <a:ext cx="8494442" cy="4495141"/>
              </a:xfrm>
              <a:prstGeom prst="rect">
                <a:avLst/>
              </a:prstGeom>
            </p:spPr>
            <p:txBody>
              <a:bodyPr wrap="square">
                <a:spAutoFit/>
              </a:bodyPr>
              <a:lstStyle/>
              <a:p>
                <a:pPr indent="457200"/>
                <a:r>
                  <a:rPr lang="zh-CN" altLang="en-US" sz="1600" dirty="0"/>
                  <a:t>对因变量</a:t>
                </a:r>
                <a:r>
                  <a:rPr lang="en-US" altLang="zh-CN" sz="1600" dirty="0"/>
                  <a:t>y</a:t>
                </a:r>
                <a:r>
                  <a:rPr lang="zh-CN" altLang="en-US" sz="1600" dirty="0"/>
                  <a:t>的样本离差平方和进行分解：</a:t>
                </a:r>
                <a:endParaRPr lang="en-US" altLang="zh-CN" sz="1600" dirty="0"/>
              </a:p>
              <a:p>
                <a:pPr algn="ctr"/>
                <a14:m>
                  <m:oMath xmlns:m="http://schemas.openxmlformats.org/officeDocument/2006/math">
                    <m:nary>
                      <m:naryPr>
                        <m:chr m:val="∑"/>
                        <m:limLoc m:val="subSup"/>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a:rPr>
                            </m:ctrlPr>
                          </m:sSupPr>
                          <m:e>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nary>
                          <m:naryPr>
                            <m:chr m:val="∑"/>
                            <m:limLoc m:val="subSup"/>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a:rPr>
                                </m:ctrlPr>
                              </m:sSupPr>
                              <m:e>
                                <m:r>
                                  <a:rPr lang="en-US" altLang="zh-CN">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a:rPr>
                                    </m:ctrlPr>
                                  </m:accPr>
                                  <m:e>
                                    <m:r>
                                      <a:rPr lang="en-US" altLang="zh-CN" i="1">
                                        <a:latin typeface="Cambria Math" panose="02040503050406030204" pitchFamily="18" charset="0"/>
                                      </a:rPr>
                                      <m:t>𝑦</m:t>
                                    </m:r>
                                  </m:e>
                                </m:acc>
                                <m: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nary>
                              <m:naryPr>
                                <m:chr m:val="∑"/>
                                <m:limLoc m:val="subSup"/>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a:rPr>
                                    </m:ctrlPr>
                                  </m:sSupPr>
                                  <m:e>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e>
                            </m:nary>
                            <m:r>
                              <a:rPr lang="en-US" altLang="zh-CN" i="1">
                                <a:latin typeface="Cambria Math" panose="02040503050406030204" pitchFamily="18" charset="0"/>
                              </a:rPr>
                              <m:t>+</m:t>
                            </m:r>
                            <m:nary>
                              <m:naryPr>
                                <m:chr m:val="∑"/>
                                <m:limLoc m:val="subSup"/>
                                <m:ctrlPr>
                                  <a:rPr lang="zh-CN" altLang="zh-CN" i="1">
                                    <a:latin typeface="Cambria Math"/>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a:rPr>
                                    </m:ctrlPr>
                                  </m:sSupPr>
                                  <m:e>
                                    <m:r>
                                      <a:rPr lang="en-US" altLang="zh-CN" i="1">
                                        <a:latin typeface="Cambria Math" panose="02040503050406030204" pitchFamily="18" charset="0"/>
                                      </a:rPr>
                                      <m:t>(</m:t>
                                    </m:r>
                                    <m:sSub>
                                      <m:sSubPr>
                                        <m:ctrlPr>
                                          <a:rPr lang="zh-CN" altLang="zh-CN" i="1">
                                            <a:latin typeface="Cambria Math"/>
                                          </a:rPr>
                                        </m:ctrlPr>
                                      </m:sSubPr>
                                      <m:e>
                                        <m:acc>
                                          <m:accPr>
                                            <m:chr m:val="̂"/>
                                            <m:ctrlPr>
                                              <a:rPr lang="zh-CN" altLang="zh-CN" i="1">
                                                <a:latin typeface="Cambria Math"/>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a:rPr>
                                        </m:ctrlPr>
                                      </m:accPr>
                                      <m:e>
                                        <m:acc>
                                          <m:accPr>
                                            <m:chr m:val="̂"/>
                                            <m:ctrlPr>
                                              <a:rPr lang="zh-CN" altLang="zh-CN" i="1">
                                                <a:latin typeface="Cambria Math"/>
                                              </a:rPr>
                                            </m:ctrlPr>
                                          </m:accPr>
                                          <m:e>
                                            <m:r>
                                              <a:rPr lang="en-US" altLang="zh-CN" i="1">
                                                <a:latin typeface="Cambria Math" panose="02040503050406030204" pitchFamily="18" charset="0"/>
                                              </a:rPr>
                                              <m:t>𝑦</m:t>
                                            </m:r>
                                          </m:e>
                                        </m:acc>
                                      </m:e>
                                    </m:acc>
                                    <m:r>
                                      <a:rPr lang="en-US" altLang="zh-CN" i="1">
                                        <a:latin typeface="Cambria Math" panose="02040503050406030204" pitchFamily="18" charset="0"/>
                                      </a:rPr>
                                      <m:t>)</m:t>
                                    </m:r>
                                  </m:e>
                                  <m:sup>
                                    <m:r>
                                      <a:rPr lang="en-US" altLang="zh-CN" i="1">
                                        <a:latin typeface="Cambria Math" panose="02040503050406030204" pitchFamily="18" charset="0"/>
                                      </a:rPr>
                                      <m:t>2</m:t>
                                    </m:r>
                                  </m:sup>
                                </m:sSup>
                              </m:e>
                            </m:nary>
                          </m:e>
                        </m:nary>
                      </m:e>
                    </m:nary>
                  </m:oMath>
                </a14:m>
                <a:r>
                  <a:rPr lang="en-US" altLang="zh-CN" dirty="0"/>
                  <a:t>	</a:t>
                </a:r>
                <a:r>
                  <a:rPr lang="zh-CN" altLang="en-US" dirty="0"/>
                  <a:t>（</a:t>
                </a:r>
                <a:r>
                  <a:rPr lang="en-US" altLang="zh-CN" dirty="0"/>
                  <a:t>4.9</a:t>
                </a:r>
                <a:r>
                  <a:rPr lang="zh-CN" altLang="en-US" dirty="0"/>
                  <a:t>）</a:t>
                </a:r>
                <a:endParaRPr lang="en-US" altLang="zh-CN" dirty="0"/>
              </a:p>
              <a:p>
                <a:pPr indent="457200"/>
                <a:r>
                  <a:rPr lang="zh-CN" altLang="en-US" sz="1600" dirty="0"/>
                  <a:t>式中最左边是因变量 </a:t>
                </a:r>
                <a:r>
                  <a:rPr lang="en-US" altLang="zh-CN" sz="1600" dirty="0"/>
                  <a:t>y</a:t>
                </a:r>
                <a:r>
                  <a:rPr lang="zh-CN" altLang="en-US" sz="1600" dirty="0"/>
                  <a:t>的样本离差平方和，也称为总平方和，记为</a:t>
                </a:r>
                <a:r>
                  <a:rPr lang="en-US" altLang="zh-CN" sz="1600" dirty="0"/>
                  <a:t>TSS </a:t>
                </a:r>
                <a:r>
                  <a:rPr lang="zh-CN" altLang="en-US" sz="1600" dirty="0"/>
                  <a:t>（</a:t>
                </a:r>
                <a:r>
                  <a:rPr lang="en-US" altLang="zh-CN" sz="1600" dirty="0"/>
                  <a:t>Total sum of squares</a:t>
                </a:r>
                <a:r>
                  <a:rPr lang="zh-CN" altLang="en-US" sz="1600" dirty="0"/>
                  <a:t>），最右边表达式中第一项为残差平方和</a:t>
                </a:r>
                <a:r>
                  <a:rPr lang="en-US" altLang="zh-CN" sz="1600" dirty="0"/>
                  <a:t>RSS </a:t>
                </a:r>
                <a:r>
                  <a:rPr lang="zh-CN" altLang="en-US" sz="1600" dirty="0"/>
                  <a:t>，第二项称为解释平方和（也称回归平方和），记为</a:t>
                </a:r>
                <a:r>
                  <a:rPr lang="en-US" altLang="zh-CN" sz="1600" dirty="0"/>
                  <a:t>ESS </a:t>
                </a:r>
                <a:r>
                  <a:rPr lang="zh-CN" altLang="en-US" sz="1600" dirty="0"/>
                  <a:t>（</a:t>
                </a:r>
                <a:r>
                  <a:rPr lang="en-US" altLang="zh-CN" sz="1600" dirty="0"/>
                  <a:t>explained sum of squares</a:t>
                </a:r>
                <a:r>
                  <a:rPr lang="zh-CN" altLang="en-US" sz="1600" dirty="0"/>
                  <a:t>）。</a:t>
                </a:r>
                <a:endParaRPr lang="en-US" altLang="zh-CN" sz="1600" dirty="0"/>
              </a:p>
              <a:p>
                <a:pPr indent="457200" algn="ctr"/>
                <a:r>
                  <a:rPr lang="en-US" altLang="zh-CN" sz="1600" dirty="0"/>
                  <a:t>TSS = RSS + ESS			</a:t>
                </a:r>
                <a:r>
                  <a:rPr lang="zh-CN" altLang="en-US" sz="1600" dirty="0"/>
                  <a:t>（</a:t>
                </a:r>
                <a:r>
                  <a:rPr lang="en-US" altLang="zh-CN" sz="1600" dirty="0"/>
                  <a:t>4.10</a:t>
                </a:r>
                <a:r>
                  <a:rPr lang="zh-CN" altLang="en-US" sz="1600" dirty="0"/>
                  <a:t>）</a:t>
                </a:r>
                <a:endParaRPr lang="en-US" altLang="zh-CN" sz="1600" dirty="0"/>
              </a:p>
              <a:p>
                <a:pPr indent="457200"/>
                <a:r>
                  <a:rPr lang="zh-CN" altLang="en-US" sz="1600" dirty="0"/>
                  <a:t>回归平方和占总平方和的比例称为模型的拟合优度，记为</a:t>
                </a:r>
                <a:r>
                  <a:rPr lang="en-US" altLang="zh-CN" sz="1600" dirty="0"/>
                  <a:t>R^2</a:t>
                </a:r>
                <a:r>
                  <a:rPr lang="zh-CN" altLang="en-US" sz="1600" dirty="0"/>
                  <a:t>（</a:t>
                </a:r>
                <a:r>
                  <a:rPr lang="en-US" altLang="zh-CN" sz="1600" dirty="0"/>
                  <a:t>R-squared</a:t>
                </a:r>
                <a:r>
                  <a:rPr lang="zh-CN" altLang="en-US" sz="1600" dirty="0"/>
                  <a:t>），即</a:t>
                </a:r>
                <a:endParaRPr lang="en-US" altLang="zh-CN" sz="1600" dirty="0"/>
              </a:p>
              <a:p>
                <a:pPr indent="457200"/>
                <a14:m>
                  <m:oMathPara xmlns:m="http://schemas.openxmlformats.org/officeDocument/2006/math">
                    <m:oMathParaPr>
                      <m:jc m:val="centerGroup"/>
                    </m:oMathParaPr>
                    <m:oMath xmlns:m="http://schemas.openxmlformats.org/officeDocument/2006/math">
                      <m:sSup>
                        <m:sSupPr>
                          <m:ctrlPr>
                            <a:rPr lang="zh-CN" altLang="zh-CN" i="1">
                              <a:latin typeface="Cambria Math"/>
                            </a:rPr>
                          </m:ctrlPr>
                        </m:sSupPr>
                        <m:e>
                          <m:r>
                            <m:rPr>
                              <m:sty m:val="p"/>
                            </m:rPr>
                            <a:rPr lang="en-US" altLang="zh-CN">
                              <a:latin typeface="Cambria Math" panose="02040503050406030204" pitchFamily="18" charset="0"/>
                            </a:rPr>
                            <m:t>R</m:t>
                          </m:r>
                        </m:e>
                        <m:sup>
                          <m:r>
                            <a:rPr lang="en-US" altLang="zh-CN" i="1">
                              <a:latin typeface="Cambria Math" panose="02040503050406030204" pitchFamily="18" charset="0"/>
                            </a:rPr>
                            <m:t>2</m:t>
                          </m:r>
                        </m:sup>
                      </m:sSup>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𝐸𝑆𝑆</m:t>
                          </m:r>
                        </m:num>
                        <m:den>
                          <m:r>
                            <a:rPr lang="en-US" altLang="zh-CN" i="1">
                              <a:latin typeface="Cambria Math" panose="02040503050406030204" pitchFamily="18" charset="0"/>
                            </a:rPr>
                            <m:t>𝑇𝑆𝑆</m:t>
                          </m:r>
                        </m:den>
                      </m:f>
                      <m:r>
                        <a:rPr lang="en-US" altLang="zh-CN" i="1">
                          <a:latin typeface="Cambria Math" panose="02040503050406030204" pitchFamily="18" charset="0"/>
                        </a:rPr>
                        <m:t>=1−</m:t>
                      </m:r>
                      <m:f>
                        <m:fPr>
                          <m:ctrlPr>
                            <a:rPr lang="zh-CN" altLang="zh-CN" i="1">
                              <a:latin typeface="Cambria Math"/>
                            </a:rPr>
                          </m:ctrlPr>
                        </m:fPr>
                        <m:num>
                          <m:r>
                            <a:rPr lang="en-US" altLang="zh-CN" i="1">
                              <a:latin typeface="Cambria Math" panose="02040503050406030204" pitchFamily="18" charset="0"/>
                            </a:rPr>
                            <m:t>𝑅𝑆𝑆</m:t>
                          </m:r>
                        </m:num>
                        <m:den>
                          <m:r>
                            <a:rPr lang="en-US" altLang="zh-CN" i="1">
                              <a:latin typeface="Cambria Math" panose="02040503050406030204" pitchFamily="18" charset="0"/>
                            </a:rPr>
                            <m:t>𝑇𝑆𝑆</m:t>
                          </m:r>
                        </m:den>
                      </m:f>
                    </m:oMath>
                  </m:oMathPara>
                </a14:m>
                <a:endParaRPr lang="zh-CN" altLang="zh-CN" dirty="0"/>
              </a:p>
              <a:p>
                <a:pPr indent="457200"/>
                <a:r>
                  <a:rPr lang="zh-CN" altLang="en-US" sz="1600" dirty="0"/>
                  <a:t>显然</a:t>
                </a:r>
                <a:r>
                  <a:rPr lang="en-US" altLang="zh-CN" dirty="0"/>
                  <a:t>0 </a:t>
                </a:r>
                <a:r>
                  <a:rPr lang="zh-CN" altLang="zh-CN" dirty="0"/>
                  <a:t>≤ </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oMath>
                </a14:m>
                <a:r>
                  <a:rPr lang="zh-CN" altLang="zh-CN" dirty="0"/>
                  <a:t>≤</a:t>
                </a:r>
                <a:r>
                  <a:rPr lang="en-US" altLang="zh-CN" dirty="0"/>
                  <a:t>1</a:t>
                </a:r>
                <a:r>
                  <a:rPr lang="zh-CN" altLang="en-US" sz="1600" dirty="0"/>
                  <a:t>，</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oMath>
                </a14:m>
                <a:r>
                  <a:rPr lang="zh-CN" altLang="en-US" sz="1600" dirty="0"/>
                  <a:t>越接近 </a:t>
                </a:r>
                <a:r>
                  <a:rPr lang="en-US" altLang="zh-CN" sz="1600" dirty="0"/>
                  <a:t>1</a:t>
                </a:r>
                <a:r>
                  <a:rPr lang="zh-CN" altLang="en-US" sz="1600" dirty="0"/>
                  <a:t>，残差平方和越接近 </a:t>
                </a:r>
                <a:r>
                  <a:rPr lang="en-US" altLang="zh-CN" sz="1600" dirty="0"/>
                  <a:t>0</a:t>
                </a:r>
                <a:r>
                  <a:rPr lang="zh-CN" altLang="en-US" sz="1600" dirty="0"/>
                  <a:t>，</a:t>
                </a:r>
                <a:r>
                  <a:rPr lang="en-US" altLang="zh-CN" sz="1600" dirty="0"/>
                  <a:t>y </a:t>
                </a:r>
                <a:r>
                  <a:rPr lang="zh-CN" altLang="en-US" sz="1600" dirty="0"/>
                  <a:t>和</a:t>
                </a:r>
                <a:r>
                  <a:rPr lang="en-US" altLang="zh-CN" sz="1600" dirty="0"/>
                  <a:t>x</a:t>
                </a:r>
                <a:r>
                  <a:rPr lang="zh-CN" altLang="en-US" sz="1600" dirty="0"/>
                  <a:t>的线性关系越明显，模型拟合数据的效果越好；</a:t>
                </a:r>
                <a14:m>
                  <m:oMath xmlns:m="http://schemas.openxmlformats.org/officeDocument/2006/math">
                    <m:sSup>
                      <m:sSupPr>
                        <m:ctrlPr>
                          <a:rPr lang="zh-CN" altLang="zh-CN" i="1">
                            <a:latin typeface="Cambria Math"/>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oMath>
                </a14:m>
                <a:r>
                  <a:rPr lang="zh-CN" altLang="en-US" sz="1600" dirty="0"/>
                  <a:t>越接近 </a:t>
                </a:r>
                <a:r>
                  <a:rPr lang="en-US" altLang="zh-CN" sz="1600" dirty="0"/>
                  <a:t>0</a:t>
                </a:r>
                <a:r>
                  <a:rPr lang="zh-CN" altLang="en-US" sz="1600" dirty="0"/>
                  <a:t>，回归平方和越接近 </a:t>
                </a:r>
                <a:r>
                  <a:rPr lang="en-US" altLang="zh-CN" sz="1600" dirty="0"/>
                  <a:t>0</a:t>
                </a:r>
                <a:r>
                  <a:rPr lang="zh-CN" altLang="en-US" sz="1600" dirty="0"/>
                  <a:t>，</a:t>
                </a:r>
                <a:r>
                  <a:rPr lang="en-US" altLang="zh-CN" sz="1600" dirty="0"/>
                  <a:t>y </a:t>
                </a:r>
                <a:r>
                  <a:rPr lang="zh-CN" altLang="en-US" sz="1600" dirty="0"/>
                  <a:t>和</a:t>
                </a:r>
                <a:r>
                  <a:rPr lang="en-US" altLang="zh-CN" sz="1600" dirty="0"/>
                  <a:t>x</a:t>
                </a:r>
                <a:r>
                  <a:rPr lang="zh-CN" altLang="en-US" sz="1600" dirty="0"/>
                  <a:t>的线性关系越不明显，模型拟合数据的效果越差。</a:t>
                </a:r>
                <a:endParaRPr lang="en-US" altLang="zh-CN" sz="1600" dirty="0"/>
              </a:p>
              <a:p>
                <a:pPr indent="457200"/>
                <a:r>
                  <a:rPr lang="zh-CN" altLang="en-US" sz="1600" dirty="0"/>
                  <a:t>用回归平方和 </a:t>
                </a:r>
                <a:r>
                  <a:rPr lang="en-US" altLang="zh-CN" sz="1600" dirty="0"/>
                  <a:t>ESS </a:t>
                </a:r>
                <a:r>
                  <a:rPr lang="zh-CN" altLang="en-US" sz="1600" dirty="0"/>
                  <a:t>与残差平方和</a:t>
                </a:r>
                <a:r>
                  <a:rPr lang="en-US" altLang="zh-CN" sz="1600" dirty="0"/>
                  <a:t>RSS </a:t>
                </a:r>
                <a:r>
                  <a:rPr lang="zh-CN" altLang="en-US" sz="1600" dirty="0"/>
                  <a:t>的比作为模型整体效果的度量。</a:t>
                </a:r>
                <a:endParaRPr lang="en-US" altLang="zh-CN" sz="1600" dirty="0"/>
              </a:p>
              <a:p>
                <a:pPr indent="457200"/>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r>
                        <a:rPr lang="en-US" altLang="zh-CN">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𝐸𝑆𝑆</m:t>
                          </m:r>
                          <m:r>
                            <a:rPr lang="en-US" altLang="zh-CN" i="1">
                              <a:latin typeface="Cambria Math" panose="02040503050406030204" pitchFamily="18" charset="0"/>
                            </a:rPr>
                            <m:t>/1</m:t>
                          </m:r>
                        </m:num>
                        <m:den>
                          <m:r>
                            <a:rPr lang="en-US" altLang="zh-CN" i="1">
                              <a:latin typeface="Cambria Math" panose="02040503050406030204" pitchFamily="18" charset="0"/>
                            </a:rPr>
                            <m:t>𝑅𝑆𝑆</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zh-CN" altLang="zh-CN" i="1">
                              <a:latin typeface="Cambria Math"/>
                            </a:rPr>
                          </m:ctrlPr>
                        </m:fPr>
                        <m:num>
                          <m:r>
                            <a:rPr lang="en-US" altLang="zh-CN" i="1">
                              <a:latin typeface="Cambria Math" panose="02040503050406030204" pitchFamily="18" charset="0"/>
                            </a:rPr>
                            <m:t>𝐸𝑆𝑆</m:t>
                          </m:r>
                        </m:num>
                        <m:den>
                          <m:r>
                            <a:rPr lang="en-US" altLang="zh-CN" i="1">
                              <a:latin typeface="Cambria Math" panose="02040503050406030204" pitchFamily="18" charset="0"/>
                            </a:rPr>
                            <m:t>𝑅𝑆𝑆</m:t>
                          </m:r>
                        </m:den>
                      </m:f>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−2)</m:t>
                      </m:r>
                    </m:oMath>
                  </m:oMathPara>
                </a14:m>
                <a:endParaRPr lang="zh-CN" altLang="zh-CN" dirty="0"/>
              </a:p>
              <a:p>
                <a:pPr indent="457200"/>
                <a:r>
                  <a:rPr lang="zh-CN" altLang="en-US" sz="1600" dirty="0"/>
                  <a:t>设检验假设为</a:t>
                </a:r>
                <a14:m>
                  <m:oMath xmlns:m="http://schemas.openxmlformats.org/officeDocument/2006/math">
                    <m:sSub>
                      <m:sSubPr>
                        <m:ctrlPr>
                          <a:rPr lang="zh-CN" altLang="zh-CN" i="1">
                            <a:latin typeface="Cambria Math"/>
                          </a:rPr>
                        </m:ctrlPr>
                      </m:sSubPr>
                      <m:e>
                        <m:r>
                          <m:rPr>
                            <m:sty m:val="p"/>
                          </m:rPr>
                          <a:rPr lang="en-US" altLang="zh-CN">
                            <a:latin typeface="Cambria Math" panose="02040503050406030204" pitchFamily="18" charset="0"/>
                          </a:rPr>
                          <m:t>H</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r>
                      <a:rPr lang="en-US" altLang="zh-CN" i="1">
                        <a:latin typeface="Cambria Math" panose="02040503050406030204" pitchFamily="18" charset="0"/>
                      </a:rPr>
                      <m:t>=0</m:t>
                    </m:r>
                    <m:r>
                      <a:rPr lang="zh-CN" altLang="zh-CN">
                        <a:latin typeface="Cambria Math" panose="02040503050406030204" pitchFamily="18" charset="0"/>
                      </a:rPr>
                      <m:t>，</m:t>
                    </m:r>
                    <m:sSub>
                      <m:sSubPr>
                        <m:ctrlPr>
                          <a:rPr lang="zh-CN" altLang="zh-CN" i="1">
                            <a:latin typeface="Cambria Math"/>
                          </a:rPr>
                        </m:ctrlPr>
                      </m:sSubPr>
                      <m:e>
                        <m:r>
                          <m:rPr>
                            <m:sty m:val="p"/>
                          </m:rPr>
                          <a:rPr lang="en-US" altLang="zh-CN">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r>
                      <a:rPr lang="en-US" altLang="zh-CN" i="1">
                        <a:latin typeface="Cambria Math" panose="02040503050406030204" pitchFamily="18" charset="0"/>
                      </a:rPr>
                      <m:t>≠0</m:t>
                    </m:r>
                  </m:oMath>
                </a14:m>
                <a:r>
                  <a:rPr lang="zh-CN" altLang="en-US" sz="1600" dirty="0"/>
                  <a:t>。可以证明，如果模型假设 </a:t>
                </a:r>
                <a:r>
                  <a:rPr lang="en-US" altLang="zh-CN" sz="1600" dirty="0"/>
                  <a:t>1</a:t>
                </a:r>
                <a:r>
                  <a:rPr lang="zh-CN" altLang="en-US" sz="1600" dirty="0"/>
                  <a:t>－</a:t>
                </a:r>
                <a:r>
                  <a:rPr lang="en-US" altLang="zh-CN" sz="1600" dirty="0"/>
                  <a:t>4 </a:t>
                </a:r>
                <a:r>
                  <a:rPr lang="zh-CN" altLang="en-US" sz="1600" dirty="0"/>
                  <a:t>成立，在原假设下</a:t>
                </a:r>
                <a:r>
                  <a:rPr lang="en-US" altLang="zh-CN" sz="1600" dirty="0"/>
                  <a:t>F </a:t>
                </a:r>
                <a:r>
                  <a:rPr lang="zh-CN" altLang="en-US" sz="1600" dirty="0"/>
                  <a:t>服从第一自由度为 </a:t>
                </a:r>
                <a:r>
                  <a:rPr lang="en-US" altLang="zh-CN" sz="1600" dirty="0"/>
                  <a:t>1</a:t>
                </a:r>
                <a:r>
                  <a:rPr lang="zh-CN" altLang="en-US" sz="1600" dirty="0"/>
                  <a:t>、第二自由度为</a:t>
                </a:r>
                <a:r>
                  <a:rPr lang="en-US" altLang="zh-CN" sz="1600" dirty="0"/>
                  <a:t>n − 2</a:t>
                </a:r>
                <a:r>
                  <a:rPr lang="zh-CN" altLang="en-US" sz="1600" dirty="0"/>
                  <a:t>的</a:t>
                </a:r>
                <a:r>
                  <a:rPr lang="en-US" altLang="zh-CN" sz="1600" dirty="0"/>
                  <a:t>F </a:t>
                </a:r>
                <a:r>
                  <a:rPr lang="zh-CN" altLang="en-US" sz="1600" dirty="0"/>
                  <a:t>分布。</a:t>
                </a:r>
                <a:r>
                  <a:rPr lang="en-US" altLang="zh-CN" sz="1600" dirty="0"/>
                  <a:t>F </a:t>
                </a:r>
                <a:r>
                  <a:rPr lang="zh-CN" altLang="en-US" sz="1600" dirty="0"/>
                  <a:t>值越大，越能拒绝原假设。</a:t>
                </a:r>
              </a:p>
            </p:txBody>
          </p:sp>
        </mc:Choice>
        <mc:Fallback xmlns="">
          <p:sp>
            <p:nvSpPr>
              <p:cNvPr id="2" name="矩形 1"/>
              <p:cNvSpPr>
                <a:spLocks noRot="1" noChangeAspect="1" noMove="1" noResize="1" noEditPoints="1" noAdjustHandles="1" noChangeArrowheads="1" noChangeShapeType="1" noTextEdit="1"/>
              </p:cNvSpPr>
              <p:nvPr/>
            </p:nvSpPr>
            <p:spPr>
              <a:xfrm>
                <a:off x="259814" y="1254923"/>
                <a:ext cx="8494442" cy="4495141"/>
              </a:xfrm>
              <a:prstGeom prst="rect">
                <a:avLst/>
              </a:prstGeom>
              <a:blipFill rotWithShape="1">
                <a:blip r:embed="rId3"/>
                <a:stretch>
                  <a:fillRect l="-2800" t="-4071" b="-1357"/>
                </a:stretch>
              </a:blipFill>
            </p:spPr>
            <p:txBody>
              <a:bodyPr/>
              <a:lstStyle/>
              <a:p>
                <a:r>
                  <a:rPr lang="zh-CN" altLang="en-US">
                    <a:noFill/>
                  </a:rPr>
                  <a:t> </a:t>
                </a:r>
                <a:endParaRPr lang="zh-CN" altLang="en-US">
                  <a:noFill/>
                </a:endParaRPr>
              </a:p>
            </p:txBody>
          </p:sp>
        </mc:Fallback>
      </mc:AlternateContent>
      <p:sp>
        <p:nvSpPr>
          <p:cNvPr id="82" name="矩形 81"/>
          <p:cNvSpPr/>
          <p:nvPr/>
        </p:nvSpPr>
        <p:spPr>
          <a:xfrm>
            <a:off x="259814" y="874479"/>
            <a:ext cx="3962944" cy="369332"/>
          </a:xfrm>
          <a:prstGeom prst="rect">
            <a:avLst/>
          </a:prstGeom>
        </p:spPr>
        <p:txBody>
          <a:bodyPr wrap="none">
            <a:spAutoFit/>
          </a:bodyPr>
          <a:lstStyle/>
          <a:p>
            <a:r>
              <a:rPr lang="en-US" altLang="zh-CN" dirty="0"/>
              <a:t>4.2.6 </a:t>
            </a:r>
            <a:r>
              <a:rPr lang="zh-CN" altLang="en-US" dirty="0"/>
              <a:t>拟合优度和模型检验（</a:t>
            </a:r>
            <a:r>
              <a:rPr lang="en-US" altLang="zh-CN" dirty="0"/>
              <a:t>F </a:t>
            </a:r>
            <a:r>
              <a:rPr lang="zh-CN" altLang="en-US" dirty="0"/>
              <a:t>检验）</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15</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44" y="1512388"/>
            <a:ext cx="24384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30184" y="287676"/>
            <a:ext cx="3205537" cy="584775"/>
          </a:xfrm>
          <a:prstGeom prst="rect">
            <a:avLst/>
          </a:prstGeom>
          <a:noFill/>
        </p:spPr>
        <p:txBody>
          <a:bodyPr wrap="square" rtlCol="0">
            <a:spAutoFit/>
          </a:bodyPr>
          <a:lstStyle/>
          <a:p>
            <a:r>
              <a:rPr lang="zh-CN" altLang="en-US" sz="3200" b="1" dirty="0" smtClean="0"/>
              <a:t>若干引理</a:t>
            </a:r>
            <a:endParaRPr lang="zh-CN" altLang="en-US" sz="3200" b="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951" y="1569537"/>
            <a:ext cx="33813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82" y="3232934"/>
            <a:ext cx="3525959" cy="989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009" y="3232934"/>
            <a:ext cx="4029579" cy="1049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2305" y="4713054"/>
            <a:ext cx="4009408" cy="184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03132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416"/>
            <a:ext cx="9144000" cy="4787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669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223570"/>
            <a:ext cx="664210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980" y="3558925"/>
            <a:ext cx="25717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980" y="5106311"/>
            <a:ext cx="534352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327" y="3530403"/>
            <a:ext cx="2247599" cy="98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018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89" y="0"/>
            <a:ext cx="8371244" cy="254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89" y="2540051"/>
            <a:ext cx="8371244" cy="431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882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54534" y="2086295"/>
            <a:ext cx="5693399" cy="426279"/>
            <a:chOff x="1807265" y="3866296"/>
            <a:chExt cx="5693399" cy="426279"/>
          </a:xfrm>
          <a:solidFill>
            <a:srgbClr val="000066"/>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2739853" cy="415498"/>
            </a:xfrm>
            <a:prstGeom prst="rect">
              <a:avLst/>
            </a:prstGeom>
            <a:no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4.1</a:t>
              </a:r>
              <a:r>
                <a:rPr lang="zh-CN" altLang="en-US" sz="2100" spc="225" dirty="0">
                  <a:solidFill>
                    <a:schemeClr val="bg1"/>
                  </a:solidFill>
                  <a:latin typeface="微软雅黑" panose="020B0503020204020204" pitchFamily="34" charset="-122"/>
                  <a:ea typeface="微软雅黑" panose="020B0503020204020204" pitchFamily="34" charset="-122"/>
                </a:rPr>
                <a:t>　回归基本概念</a:t>
              </a:r>
            </a:p>
          </p:txBody>
        </p:sp>
      </p:gr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0" y="1169836"/>
              <a:ext cx="1114119" cy="523220"/>
            </a:xfrm>
            <a:prstGeom prst="rect">
              <a:avLst/>
            </a:prstGeom>
            <a:grpFill/>
          </p:spPr>
          <p:txBody>
            <a:bodyPr wrap="none" rtlCol="0">
              <a:spAutoFit/>
            </a:bodyPr>
            <a:lstStyle/>
            <a:p>
              <a:pPr algn="ctr"/>
              <a:r>
                <a:rPr lang="zh-CN" altLang="en-US" sz="2800" dirty="0">
                  <a:solidFill>
                    <a:schemeClr val="accent4"/>
                  </a:solidFill>
                </a:rPr>
                <a:t>第四章　回归</a:t>
              </a:r>
            </a:p>
          </p:txBody>
        </p:sp>
      </p:grpSp>
      <p:grpSp>
        <p:nvGrpSpPr>
          <p:cNvPr id="57" name="组合 56"/>
          <p:cNvGrpSpPr/>
          <p:nvPr/>
        </p:nvGrpSpPr>
        <p:grpSpPr>
          <a:xfrm>
            <a:off x="1754534" y="2628470"/>
            <a:ext cx="5693399" cy="426278"/>
            <a:chOff x="1807265" y="2935089"/>
            <a:chExt cx="5693399" cy="426278"/>
          </a:xfrm>
        </p:grpSpPr>
        <p:sp>
          <p:nvSpPr>
            <p:cNvPr id="74" name="圆角矩形 7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一元回归分析</a:t>
              </a:r>
            </a:p>
          </p:txBody>
        </p:sp>
      </p:grpSp>
      <p:grpSp>
        <p:nvGrpSpPr>
          <p:cNvPr id="58" name="组合 57"/>
          <p:cNvGrpSpPr/>
          <p:nvPr/>
        </p:nvGrpSpPr>
        <p:grpSpPr>
          <a:xfrm>
            <a:off x="1754534" y="3193295"/>
            <a:ext cx="5693399" cy="426278"/>
            <a:chOff x="1807265" y="3400693"/>
            <a:chExt cx="5693399" cy="426278"/>
          </a:xfrm>
          <a:solidFill>
            <a:schemeClr val="bg2"/>
          </a:solidFill>
        </p:grpSpPr>
        <p:sp>
          <p:nvSpPr>
            <p:cNvPr id="71" name="圆角矩形 7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41147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4.3</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多元线性回归分析</a:t>
              </a: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p>
          </p:txBody>
        </p:sp>
      </p:grpSp>
      <p:grpSp>
        <p:nvGrpSpPr>
          <p:cNvPr id="60" name="组合 59"/>
          <p:cNvGrpSpPr/>
          <p:nvPr/>
        </p:nvGrpSpPr>
        <p:grpSpPr>
          <a:xfrm>
            <a:off x="1754534" y="4322946"/>
            <a:ext cx="5693399" cy="426278"/>
            <a:chOff x="1807265" y="4331900"/>
            <a:chExt cx="5693399" cy="426278"/>
          </a:xfrm>
        </p:grpSpPr>
        <p:sp>
          <p:nvSpPr>
            <p:cNvPr id="67" name="圆角矩形 66"/>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1881814" y="4342680"/>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其他回归分析</a:t>
              </a:r>
            </a:p>
          </p:txBody>
        </p:sp>
      </p:grpSp>
      <p:grpSp>
        <p:nvGrpSpPr>
          <p:cNvPr id="61" name="组合 60"/>
          <p:cNvGrpSpPr/>
          <p:nvPr/>
        </p:nvGrpSpPr>
        <p:grpSpPr>
          <a:xfrm>
            <a:off x="1778481" y="5494411"/>
            <a:ext cx="5693399" cy="415498"/>
            <a:chOff x="1818097" y="4753860"/>
            <a:chExt cx="5693399" cy="415498"/>
          </a:xfrm>
        </p:grpSpPr>
        <p:sp>
          <p:nvSpPr>
            <p:cNvPr id="65" name="圆角矩形 64"/>
            <p:cNvSpPr/>
            <p:nvPr/>
          </p:nvSpPr>
          <p:spPr>
            <a:xfrm>
              <a:off x="1818097" y="475817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矩形 65"/>
            <p:cNvSpPr/>
            <p:nvPr/>
          </p:nvSpPr>
          <p:spPr>
            <a:xfrm>
              <a:off x="1887572" y="4753860"/>
              <a:ext cx="780983" cy="415498"/>
            </a:xfrm>
            <a:prstGeom prst="rect">
              <a:avLst/>
            </a:prstGeom>
          </p:spPr>
          <p:txBody>
            <a:bodyPr wrap="none">
              <a:spAutoFit/>
            </a:bodyPr>
            <a:lstStyle/>
            <a:p>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习题</a:t>
              </a: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2739853"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逻辑回归分析</a:t>
              </a:r>
            </a:p>
          </p:txBody>
        </p:sp>
      </p:grpSp>
      <p:pic>
        <p:nvPicPr>
          <p:cNvPr id="5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2</a:t>
            </a:fld>
            <a:endParaRPr lang="zh-CN" altLang="en-US" dirty="0"/>
          </a:p>
        </p:txBody>
      </p:sp>
      <p:sp>
        <p:nvSpPr>
          <p:cNvPr id="73" name="矩形 72"/>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p>
        </p:txBody>
      </p:sp>
      <p:grpSp>
        <p:nvGrpSpPr>
          <p:cNvPr id="62" name="组合 61"/>
          <p:cNvGrpSpPr/>
          <p:nvPr/>
        </p:nvGrpSpPr>
        <p:grpSpPr>
          <a:xfrm>
            <a:off x="1754534" y="4924174"/>
            <a:ext cx="6392304" cy="426278"/>
            <a:chOff x="1807265" y="4331900"/>
            <a:chExt cx="6392304" cy="426278"/>
          </a:xfrm>
        </p:grpSpPr>
        <p:sp>
          <p:nvSpPr>
            <p:cNvPr id="63" name="圆角矩形 62"/>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p:cNvSpPr/>
            <p:nvPr/>
          </p:nvSpPr>
          <p:spPr>
            <a:xfrm>
              <a:off x="1881814" y="4342680"/>
              <a:ext cx="631775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实战：用回归分析方法给自己的房子定价</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15" y="107932"/>
            <a:ext cx="8250148" cy="3012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15" y="3120371"/>
            <a:ext cx="8250148" cy="3548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1152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56" y="1088740"/>
            <a:ext cx="840105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1151" y="256854"/>
            <a:ext cx="3298004" cy="584775"/>
          </a:xfrm>
          <a:prstGeom prst="rect">
            <a:avLst/>
          </a:prstGeom>
          <a:noFill/>
        </p:spPr>
        <p:txBody>
          <a:bodyPr wrap="square" rtlCol="0">
            <a:spAutoFit/>
          </a:bodyPr>
          <a:lstStyle/>
          <a:p>
            <a:r>
              <a:rPr lang="zh-CN" altLang="en-US" sz="3200" b="1" dirty="0" smtClean="0"/>
              <a:t>简单案例</a:t>
            </a:r>
            <a:endParaRPr lang="zh-CN" altLang="en-US" sz="3200" b="1"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68" y="3432318"/>
            <a:ext cx="30194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8643" y="5329131"/>
            <a:ext cx="29146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059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0"/>
            <a:ext cx="89630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4" y="3581400"/>
            <a:ext cx="8910457"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00848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0"/>
            <a:ext cx="8572500"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219450"/>
            <a:ext cx="8572500" cy="3638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1562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56" y="116190"/>
            <a:ext cx="8937815" cy="2555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55" y="2671281"/>
            <a:ext cx="8937815" cy="4186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41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54534" y="2086295"/>
            <a:ext cx="5693399" cy="426279"/>
            <a:chOff x="1807265" y="3866296"/>
            <a:chExt cx="5693399" cy="426279"/>
          </a:xfrm>
          <a:solidFill>
            <a:schemeClr val="bg2"/>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2739853"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4.1</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回归基本概念</a:t>
              </a: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0" y="1169836"/>
              <a:ext cx="1114119" cy="523220"/>
            </a:xfrm>
            <a:prstGeom prst="rect">
              <a:avLst/>
            </a:prstGeom>
            <a:grpFill/>
          </p:spPr>
          <p:txBody>
            <a:bodyPr wrap="none" rtlCol="0">
              <a:spAutoFit/>
            </a:bodyPr>
            <a:lstStyle/>
            <a:p>
              <a:pPr algn="ctr"/>
              <a:r>
                <a:rPr lang="zh-CN" altLang="en-US" sz="2800" dirty="0">
                  <a:solidFill>
                    <a:schemeClr val="accent4"/>
                  </a:solidFill>
                </a:rPr>
                <a:t>第四章　回归</a:t>
              </a:r>
            </a:p>
          </p:txBody>
        </p:sp>
      </p:grpSp>
      <p:grpSp>
        <p:nvGrpSpPr>
          <p:cNvPr id="57" name="组合 56"/>
          <p:cNvGrpSpPr/>
          <p:nvPr/>
        </p:nvGrpSpPr>
        <p:grpSpPr>
          <a:xfrm>
            <a:off x="1754534" y="2628470"/>
            <a:ext cx="5693399" cy="426278"/>
            <a:chOff x="1807265" y="2935089"/>
            <a:chExt cx="5693399" cy="426278"/>
          </a:xfrm>
          <a:solidFill>
            <a:schemeClr val="bg2"/>
          </a:solidFill>
        </p:grpSpPr>
        <p:sp>
          <p:nvSpPr>
            <p:cNvPr id="74" name="圆角矩形 73"/>
            <p:cNvSpPr/>
            <p:nvPr/>
          </p:nvSpPr>
          <p:spPr>
            <a:xfrm>
              <a:off x="1807265" y="2935089"/>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2739853"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4.2</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一元回归分析</a:t>
              </a:r>
            </a:p>
          </p:txBody>
        </p:sp>
      </p:grpSp>
      <p:grpSp>
        <p:nvGrpSpPr>
          <p:cNvPr id="58" name="组合 57"/>
          <p:cNvGrpSpPr/>
          <p:nvPr/>
        </p:nvGrpSpPr>
        <p:grpSpPr>
          <a:xfrm>
            <a:off x="1754534" y="3193295"/>
            <a:ext cx="5693399" cy="426278"/>
            <a:chOff x="1807265" y="3400693"/>
            <a:chExt cx="5693399" cy="426278"/>
          </a:xfrm>
          <a:solidFill>
            <a:schemeClr val="bg2"/>
          </a:solidFill>
        </p:grpSpPr>
        <p:sp>
          <p:nvSpPr>
            <p:cNvPr id="71" name="圆角矩形 7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41147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4.3</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多元线性回归分析</a:t>
              </a: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p>
          </p:txBody>
        </p:sp>
      </p:grpSp>
      <p:grpSp>
        <p:nvGrpSpPr>
          <p:cNvPr id="60" name="组合 59"/>
          <p:cNvGrpSpPr/>
          <p:nvPr/>
        </p:nvGrpSpPr>
        <p:grpSpPr>
          <a:xfrm>
            <a:off x="1754534" y="4322946"/>
            <a:ext cx="5693399" cy="426278"/>
            <a:chOff x="1807265" y="4331900"/>
            <a:chExt cx="5693399" cy="426278"/>
          </a:xfrm>
        </p:grpSpPr>
        <p:sp>
          <p:nvSpPr>
            <p:cNvPr id="67" name="圆角矩形 66"/>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1881814" y="4342680"/>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其他回归分析</a:t>
              </a:r>
            </a:p>
          </p:txBody>
        </p:sp>
      </p:grpSp>
      <p:grpSp>
        <p:nvGrpSpPr>
          <p:cNvPr id="61" name="组合 60"/>
          <p:cNvGrpSpPr/>
          <p:nvPr/>
        </p:nvGrpSpPr>
        <p:grpSpPr>
          <a:xfrm>
            <a:off x="1778481" y="5494411"/>
            <a:ext cx="5693399" cy="415498"/>
            <a:chOff x="1818097" y="4753860"/>
            <a:chExt cx="5693399" cy="415498"/>
          </a:xfrm>
        </p:grpSpPr>
        <p:sp>
          <p:nvSpPr>
            <p:cNvPr id="65" name="圆角矩形 64"/>
            <p:cNvSpPr/>
            <p:nvPr/>
          </p:nvSpPr>
          <p:spPr>
            <a:xfrm>
              <a:off x="1818097" y="475817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矩形 65"/>
            <p:cNvSpPr/>
            <p:nvPr/>
          </p:nvSpPr>
          <p:spPr>
            <a:xfrm>
              <a:off x="1887572" y="4753860"/>
              <a:ext cx="780983" cy="415498"/>
            </a:xfrm>
            <a:prstGeom prst="rect">
              <a:avLst/>
            </a:prstGeom>
          </p:spPr>
          <p:txBody>
            <a:bodyPr wrap="none">
              <a:spAutoFit/>
            </a:bodyPr>
            <a:lstStyle/>
            <a:p>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习题</a:t>
              </a: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2739853"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逻辑回归分析</a:t>
              </a:r>
            </a:p>
          </p:txBody>
        </p:sp>
      </p:grpSp>
      <p:pic>
        <p:nvPicPr>
          <p:cNvPr id="5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25</a:t>
            </a:fld>
            <a:endParaRPr lang="zh-CN" altLang="en-US" dirty="0"/>
          </a:p>
        </p:txBody>
      </p:sp>
      <p:grpSp>
        <p:nvGrpSpPr>
          <p:cNvPr id="62" name="组合 61"/>
          <p:cNvGrpSpPr/>
          <p:nvPr/>
        </p:nvGrpSpPr>
        <p:grpSpPr>
          <a:xfrm>
            <a:off x="1754534" y="4924174"/>
            <a:ext cx="6392304" cy="426278"/>
            <a:chOff x="1807265" y="4331900"/>
            <a:chExt cx="6392304" cy="426278"/>
          </a:xfrm>
          <a:solidFill>
            <a:srgbClr val="000066"/>
          </a:solidFill>
        </p:grpSpPr>
        <p:sp>
          <p:nvSpPr>
            <p:cNvPr id="63" name="圆角矩形 62"/>
            <p:cNvSpPr/>
            <p:nvPr/>
          </p:nvSpPr>
          <p:spPr>
            <a:xfrm>
              <a:off x="1807265" y="4331900"/>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p:cNvSpPr/>
            <p:nvPr/>
          </p:nvSpPr>
          <p:spPr>
            <a:xfrm>
              <a:off x="1881814" y="4342680"/>
              <a:ext cx="6317755" cy="415498"/>
            </a:xfrm>
            <a:prstGeom prst="rect">
              <a:avLst/>
            </a:prstGeom>
            <a:grp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4.6</a:t>
              </a:r>
              <a:r>
                <a:rPr lang="zh-CN" altLang="en-US" sz="2100" spc="225" dirty="0">
                  <a:solidFill>
                    <a:schemeClr val="bg1"/>
                  </a:solidFill>
                  <a:latin typeface="微软雅黑" panose="020B0503020204020204" pitchFamily="34" charset="-122"/>
                  <a:ea typeface="微软雅黑" panose="020B0503020204020204" pitchFamily="34" charset="-122"/>
                </a:rPr>
                <a:t>　实战：用回归分析方法给自己的房子定价</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317722" y="1252668"/>
            <a:ext cx="8659334" cy="1077218"/>
          </a:xfrm>
          <a:prstGeom prst="rect">
            <a:avLst/>
          </a:prstGeom>
        </p:spPr>
        <p:txBody>
          <a:bodyPr wrap="square">
            <a:spAutoFit/>
          </a:bodyPr>
          <a:lstStyle/>
          <a:p>
            <a:pPr indent="457200"/>
            <a:r>
              <a:rPr lang="zh-CN" altLang="en-US" sz="1600" dirty="0"/>
              <a:t>房子的价格（因变量）是很多自变量</a:t>
            </a:r>
            <a:r>
              <a:rPr lang="en-US" altLang="zh-CN" sz="1600" dirty="0"/>
              <a:t>-</a:t>
            </a:r>
            <a:r>
              <a:rPr lang="zh-CN" altLang="en-US" sz="1600" dirty="0"/>
              <a:t>房子的面积、占地的大小、厨房是否有花岗石以及卫生间是否刚重装过等的结果。所以，不管是购买过一个房子还是销售过一个房子，您都可能会创建一个回归模型来为房子定价。这个模型建立在邻近地区内的其他有可比性的房子的售价的基础上（模型），然后再把您自己房子的值放入此模型来产生一个预期价格。</a:t>
            </a:r>
          </a:p>
        </p:txBody>
      </p:sp>
      <p:sp>
        <p:nvSpPr>
          <p:cNvPr id="82" name="矩形 81"/>
          <p:cNvSpPr/>
          <p:nvPr/>
        </p:nvSpPr>
        <p:spPr>
          <a:xfrm>
            <a:off x="259814" y="874479"/>
            <a:ext cx="3647152" cy="369332"/>
          </a:xfrm>
          <a:prstGeom prst="rect">
            <a:avLst/>
          </a:prstGeom>
        </p:spPr>
        <p:txBody>
          <a:bodyPr wrap="none">
            <a:spAutoFit/>
          </a:bodyPr>
          <a:lstStyle/>
          <a:p>
            <a:r>
              <a:rPr lang="zh-CN" altLang="en-US" dirty="0"/>
              <a:t>用回归分析方法给自己的房子定价</a:t>
            </a:r>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26</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graphicFrame>
        <p:nvGraphicFramePr>
          <p:cNvPr id="3" name="表格 2"/>
          <p:cNvGraphicFramePr>
            <a:graphicFrameLocks noGrp="1"/>
          </p:cNvGraphicFramePr>
          <p:nvPr/>
        </p:nvGraphicFramePr>
        <p:xfrm>
          <a:off x="259814" y="2408468"/>
          <a:ext cx="8717242" cy="3440002"/>
        </p:xfrm>
        <a:graphic>
          <a:graphicData uri="http://schemas.openxmlformats.org/drawingml/2006/table">
            <a:tbl>
              <a:tblPr firstRow="1" firstCol="1" bandRow="1">
                <a:tableStyleId>{5C22544A-7EE6-4342-B048-85BDC9FD1C3A}</a:tableStyleId>
              </a:tblPr>
              <a:tblGrid>
                <a:gridCol w="1195045"/>
                <a:gridCol w="1195045"/>
                <a:gridCol w="1195045"/>
                <a:gridCol w="1195045"/>
                <a:gridCol w="1195045"/>
                <a:gridCol w="2742017"/>
              </a:tblGrid>
              <a:tr h="419725">
                <a:tc>
                  <a:txBody>
                    <a:bodyPr/>
                    <a:lstStyle/>
                    <a:p>
                      <a:pPr indent="0" algn="ctr">
                        <a:lnSpc>
                          <a:spcPts val="1890"/>
                        </a:lnSpc>
                        <a:spcAft>
                          <a:spcPts val="0"/>
                        </a:spcAft>
                      </a:pPr>
                      <a:r>
                        <a:rPr lang="zh-CN" sz="1600" kern="0" dirty="0">
                          <a:effectLst/>
                        </a:rPr>
                        <a:t>房子面积（平方英尺）</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zh-CN" sz="1600" kern="0" dirty="0">
                          <a:effectLst/>
                        </a:rPr>
                        <a:t>占地的大小</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zh-CN" sz="1600" kern="0" dirty="0">
                          <a:effectLst/>
                        </a:rPr>
                        <a:t>卧室</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zh-CN" sz="1600" kern="0" dirty="0">
                          <a:effectLst/>
                        </a:rPr>
                        <a:t>花岗岩</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zh-CN" sz="1600" kern="0" dirty="0">
                          <a:effectLst/>
                        </a:rPr>
                        <a:t>卫生间有无重装？</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zh-CN" sz="1600" kern="0" dirty="0">
                          <a:effectLst/>
                        </a:rPr>
                        <a:t>销售价格</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3529</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9191</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6</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0</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$205,000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3247</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10061</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5</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$224,900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4032</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10150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5</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0</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$197,900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2397</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14156</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4</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0</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$189,900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2200</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9600</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4</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$195,000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3536</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19994</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6</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$325,000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2983</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9351</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5</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0</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1</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$230,000</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r h="364337">
                <a:tc>
                  <a:txBody>
                    <a:bodyPr/>
                    <a:lstStyle/>
                    <a:p>
                      <a:pPr indent="0" algn="ctr">
                        <a:lnSpc>
                          <a:spcPts val="1890"/>
                        </a:lnSpc>
                        <a:spcAft>
                          <a:spcPts val="0"/>
                        </a:spcAft>
                      </a:pPr>
                      <a:r>
                        <a:rPr lang="en-US" sz="1600" kern="0">
                          <a:effectLst/>
                        </a:rPr>
                        <a:t>3198</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9669</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5</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a:effectLst/>
                        </a:rPr>
                        <a:t>1</a:t>
                      </a:r>
                      <a:endParaRPr lang="zh-CN" sz="1600" kern="105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c>
                  <a:txBody>
                    <a:bodyPr/>
                    <a:lstStyle/>
                    <a:p>
                      <a:pPr indent="0" algn="ctr">
                        <a:lnSpc>
                          <a:spcPts val="1890"/>
                        </a:lnSpc>
                        <a:spcAft>
                          <a:spcPts val="0"/>
                        </a:spcAft>
                      </a:pPr>
                      <a:r>
                        <a:rPr lang="en-US" sz="1600" kern="0" dirty="0">
                          <a:effectLst/>
                        </a:rPr>
                        <a:t>????</a:t>
                      </a:r>
                      <a:endParaRPr lang="zh-CN" sz="1600" kern="105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353" marR="21353" marT="21353" marB="21353" anchor="ct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317722" y="1567458"/>
            <a:ext cx="8659334" cy="3785652"/>
          </a:xfrm>
          <a:prstGeom prst="rect">
            <a:avLst/>
          </a:prstGeom>
        </p:spPr>
        <p:txBody>
          <a:bodyPr wrap="square">
            <a:spAutoFit/>
          </a:bodyPr>
          <a:lstStyle/>
          <a:p>
            <a:pPr indent="457200"/>
            <a:r>
              <a:rPr lang="en-US" altLang="zh-CN" sz="1600" dirty="0"/>
              <a:t>@RELATION house</a:t>
            </a:r>
          </a:p>
          <a:p>
            <a:pPr indent="457200"/>
            <a:r>
              <a:rPr lang="en-US" altLang="zh-CN" sz="1600" dirty="0"/>
              <a:t>@ATTRIBUTE </a:t>
            </a:r>
            <a:r>
              <a:rPr lang="en-US" altLang="zh-CN" sz="1600" dirty="0" err="1"/>
              <a:t>houseSize</a:t>
            </a:r>
            <a:r>
              <a:rPr lang="en-US" altLang="zh-CN" sz="1600" dirty="0"/>
              <a:t> NUMERIC</a:t>
            </a:r>
          </a:p>
          <a:p>
            <a:pPr indent="457200"/>
            <a:r>
              <a:rPr lang="en-US" altLang="zh-CN" sz="1600" dirty="0"/>
              <a:t>@ATTRIBUTE </a:t>
            </a:r>
            <a:r>
              <a:rPr lang="en-US" altLang="zh-CN" sz="1600" dirty="0" err="1"/>
              <a:t>lotSize</a:t>
            </a:r>
            <a:r>
              <a:rPr lang="en-US" altLang="zh-CN" sz="1600" dirty="0"/>
              <a:t> NUMERIC</a:t>
            </a:r>
          </a:p>
          <a:p>
            <a:pPr indent="457200"/>
            <a:r>
              <a:rPr lang="en-US" altLang="zh-CN" sz="1600" dirty="0"/>
              <a:t>@ATTRIBUTE bedrooms NUMERIC</a:t>
            </a:r>
          </a:p>
          <a:p>
            <a:pPr indent="457200"/>
            <a:r>
              <a:rPr lang="en-US" altLang="zh-CN" sz="1600" dirty="0"/>
              <a:t>@ATTRIBUTE granite NUMERIC</a:t>
            </a:r>
          </a:p>
          <a:p>
            <a:pPr indent="457200"/>
            <a:r>
              <a:rPr lang="en-US" altLang="zh-CN" sz="1600" dirty="0"/>
              <a:t>@ATTRIBUTE bathroom NUMERIC</a:t>
            </a:r>
          </a:p>
          <a:p>
            <a:pPr indent="457200"/>
            <a:r>
              <a:rPr lang="en-US" altLang="zh-CN" sz="1600" dirty="0"/>
              <a:t>@ATTRIBUTE </a:t>
            </a:r>
            <a:r>
              <a:rPr lang="en-US" altLang="zh-CN" sz="1600" dirty="0" err="1"/>
              <a:t>sellingPrice</a:t>
            </a:r>
            <a:r>
              <a:rPr lang="en-US" altLang="zh-CN" sz="1600" dirty="0"/>
              <a:t> NUMERIC</a:t>
            </a:r>
          </a:p>
          <a:p>
            <a:pPr indent="457200"/>
            <a:r>
              <a:rPr lang="en-US" altLang="zh-CN" sz="1600" dirty="0"/>
              <a:t>@DATA</a:t>
            </a:r>
          </a:p>
          <a:p>
            <a:pPr indent="457200"/>
            <a:r>
              <a:rPr lang="en-US" altLang="zh-CN" sz="1600" dirty="0"/>
              <a:t>3529,9191,6,0,0,205000 </a:t>
            </a:r>
          </a:p>
          <a:p>
            <a:pPr indent="457200"/>
            <a:r>
              <a:rPr lang="en-US" altLang="zh-CN" sz="1600" dirty="0"/>
              <a:t>3247,10061,5,1,1,224900 </a:t>
            </a:r>
          </a:p>
          <a:p>
            <a:pPr indent="457200"/>
            <a:r>
              <a:rPr lang="en-US" altLang="zh-CN" sz="1600" dirty="0"/>
              <a:t>4032,10150,5,0,1,197900 </a:t>
            </a:r>
          </a:p>
          <a:p>
            <a:pPr indent="457200"/>
            <a:r>
              <a:rPr lang="en-US" altLang="zh-CN" sz="1600" dirty="0"/>
              <a:t>2397,14156,4,1,0,189900 </a:t>
            </a:r>
          </a:p>
          <a:p>
            <a:pPr indent="457200"/>
            <a:r>
              <a:rPr lang="en-US" altLang="zh-CN" sz="1600" dirty="0"/>
              <a:t>2200,9600,4,0,1,195000 </a:t>
            </a:r>
          </a:p>
          <a:p>
            <a:pPr indent="457200"/>
            <a:r>
              <a:rPr lang="en-US" altLang="zh-CN" sz="1600" dirty="0"/>
              <a:t>3536,19994,6,1,1,325000 </a:t>
            </a:r>
          </a:p>
          <a:p>
            <a:pPr indent="457200"/>
            <a:r>
              <a:rPr lang="en-US" altLang="zh-CN" sz="1600" dirty="0"/>
              <a:t>2983,9351,5,0,1,230000</a:t>
            </a:r>
          </a:p>
        </p:txBody>
      </p:sp>
      <p:sp>
        <p:nvSpPr>
          <p:cNvPr id="82" name="矩形 81"/>
          <p:cNvSpPr/>
          <p:nvPr/>
        </p:nvSpPr>
        <p:spPr>
          <a:xfrm>
            <a:off x="259814" y="874479"/>
            <a:ext cx="2824812" cy="369332"/>
          </a:xfrm>
          <a:prstGeom prst="rect">
            <a:avLst/>
          </a:prstGeom>
        </p:spPr>
        <p:txBody>
          <a:bodyPr wrap="none">
            <a:spAutoFit/>
          </a:bodyPr>
          <a:lstStyle/>
          <a:p>
            <a:r>
              <a:rPr lang="en-US" altLang="zh-CN" dirty="0"/>
              <a:t>4.6.1 </a:t>
            </a:r>
            <a:r>
              <a:rPr lang="zh-CN" altLang="en-US" dirty="0"/>
              <a:t>为</a:t>
            </a:r>
            <a:r>
              <a:rPr lang="en-US" altLang="zh-CN" dirty="0"/>
              <a:t>WEKA</a:t>
            </a:r>
            <a:r>
              <a:rPr lang="zh-CN" altLang="en-US" dirty="0"/>
              <a:t>构建数据集</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27</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2" name="矩形 81"/>
          <p:cNvSpPr/>
          <p:nvPr/>
        </p:nvSpPr>
        <p:spPr>
          <a:xfrm>
            <a:off x="259814" y="874479"/>
            <a:ext cx="2593980" cy="369332"/>
          </a:xfrm>
          <a:prstGeom prst="rect">
            <a:avLst/>
          </a:prstGeom>
        </p:spPr>
        <p:txBody>
          <a:bodyPr wrap="none">
            <a:spAutoFit/>
          </a:bodyPr>
          <a:lstStyle/>
          <a:p>
            <a:r>
              <a:rPr lang="en-US" altLang="zh-CN" dirty="0"/>
              <a:t>4.6.2 </a:t>
            </a:r>
            <a:r>
              <a:rPr lang="zh-CN" altLang="en-US" dirty="0"/>
              <a:t>将数据载入</a:t>
            </a:r>
            <a:r>
              <a:rPr lang="en-US" altLang="zh-CN" dirty="0"/>
              <a:t>WEKA</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28</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pic>
        <p:nvPicPr>
          <p:cNvPr id="68" name="图片 6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2204" y="1906012"/>
            <a:ext cx="6715592" cy="4860244"/>
          </a:xfrm>
          <a:prstGeom prst="rect">
            <a:avLst/>
          </a:prstGeom>
          <a:noFill/>
          <a:ln>
            <a:noFill/>
          </a:ln>
        </p:spPr>
      </p:pic>
      <p:sp>
        <p:nvSpPr>
          <p:cNvPr id="3" name="矩形 2"/>
          <p:cNvSpPr/>
          <p:nvPr/>
        </p:nvSpPr>
        <p:spPr>
          <a:xfrm>
            <a:off x="384540" y="1315681"/>
            <a:ext cx="8481281" cy="584775"/>
          </a:xfrm>
          <a:prstGeom prst="rect">
            <a:avLst/>
          </a:prstGeom>
        </p:spPr>
        <p:txBody>
          <a:bodyPr wrap="square">
            <a:spAutoFit/>
          </a:bodyPr>
          <a:lstStyle/>
          <a:p>
            <a:r>
              <a:rPr lang="zh-CN" altLang="en-US" sz="1600" dirty="0"/>
              <a:t>启动 </a:t>
            </a:r>
            <a:r>
              <a:rPr lang="en-US" altLang="zh-CN" sz="1600" dirty="0"/>
              <a:t>WEKA</a:t>
            </a:r>
            <a:r>
              <a:rPr lang="zh-CN" altLang="en-US" sz="1600" dirty="0"/>
              <a:t>，然后选择 </a:t>
            </a:r>
            <a:r>
              <a:rPr lang="en-US" altLang="zh-CN" sz="1600" dirty="0"/>
              <a:t>Explorer</a:t>
            </a:r>
            <a:r>
              <a:rPr lang="zh-CN" altLang="en-US" sz="1600" dirty="0"/>
              <a:t>。将会出现 </a:t>
            </a:r>
            <a:r>
              <a:rPr lang="en-US" altLang="zh-CN" sz="1600" dirty="0"/>
              <a:t>Explorer </a:t>
            </a:r>
            <a:r>
              <a:rPr lang="zh-CN" altLang="en-US" sz="1600" dirty="0"/>
              <a:t>屏幕，其中 </a:t>
            </a:r>
            <a:r>
              <a:rPr lang="en-US" altLang="zh-CN" sz="1600" dirty="0"/>
              <a:t>Preprocess </a:t>
            </a:r>
            <a:r>
              <a:rPr lang="zh-CN" altLang="en-US" sz="1600" dirty="0"/>
              <a:t>选项卡被选中。选择 </a:t>
            </a:r>
            <a:r>
              <a:rPr lang="en-US" altLang="zh-CN" sz="1600" dirty="0"/>
              <a:t>Open File </a:t>
            </a:r>
            <a:r>
              <a:rPr lang="zh-CN" altLang="en-US" sz="1600" dirty="0"/>
              <a:t>按钮并选择前面创建的</a:t>
            </a:r>
            <a:r>
              <a:rPr lang="en-US" altLang="zh-CN" sz="1600" dirty="0"/>
              <a:t>ARFF</a:t>
            </a:r>
            <a:r>
              <a:rPr lang="zh-CN" altLang="en-US" sz="1600" dirty="0"/>
              <a:t>文件。</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2" name="矩形 81"/>
          <p:cNvSpPr/>
          <p:nvPr/>
        </p:nvSpPr>
        <p:spPr>
          <a:xfrm>
            <a:off x="259814" y="874479"/>
            <a:ext cx="3517310" cy="369332"/>
          </a:xfrm>
          <a:prstGeom prst="rect">
            <a:avLst/>
          </a:prstGeom>
        </p:spPr>
        <p:txBody>
          <a:bodyPr wrap="none">
            <a:spAutoFit/>
          </a:bodyPr>
          <a:lstStyle/>
          <a:p>
            <a:r>
              <a:rPr lang="en-US" altLang="zh-CN" dirty="0"/>
              <a:t>4.6.3 </a:t>
            </a:r>
            <a:r>
              <a:rPr lang="zh-CN" altLang="en-US" dirty="0"/>
              <a:t>用</a:t>
            </a:r>
            <a:r>
              <a:rPr lang="en-US" altLang="zh-CN" dirty="0"/>
              <a:t>WEKA</a:t>
            </a:r>
            <a:r>
              <a:rPr lang="zh-CN" altLang="en-US" dirty="0"/>
              <a:t>创建一个回归模型</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29</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
        <p:nvSpPr>
          <p:cNvPr id="3" name="矩形 2"/>
          <p:cNvSpPr/>
          <p:nvPr/>
        </p:nvSpPr>
        <p:spPr>
          <a:xfrm>
            <a:off x="384540" y="1315681"/>
            <a:ext cx="8481281" cy="1077218"/>
          </a:xfrm>
          <a:prstGeom prst="rect">
            <a:avLst/>
          </a:prstGeom>
        </p:spPr>
        <p:txBody>
          <a:bodyPr wrap="square">
            <a:spAutoFit/>
          </a:bodyPr>
          <a:lstStyle/>
          <a:p>
            <a:r>
              <a:rPr lang="zh-CN" altLang="en-US" sz="1600" dirty="0"/>
              <a:t>为了创建这个模型，单击 </a:t>
            </a:r>
            <a:r>
              <a:rPr lang="en-US" altLang="zh-CN" sz="1600" dirty="0"/>
              <a:t>Classify </a:t>
            </a:r>
            <a:r>
              <a:rPr lang="zh-CN" altLang="en-US" sz="1600" dirty="0"/>
              <a:t>选项卡。第一个步骤是选择我们想要创建的这个模型，以便 </a:t>
            </a:r>
            <a:r>
              <a:rPr lang="en-US" altLang="zh-CN" sz="1600" dirty="0"/>
              <a:t>WEKA </a:t>
            </a:r>
            <a:r>
              <a:rPr lang="zh-CN" altLang="en-US" sz="1600" dirty="0"/>
              <a:t>知道该如何处理数据以及如何创建一个适当的模型：</a:t>
            </a:r>
          </a:p>
          <a:p>
            <a:r>
              <a:rPr lang="zh-CN" altLang="en-US" sz="1600" dirty="0"/>
              <a:t>单击 </a:t>
            </a:r>
            <a:r>
              <a:rPr lang="en-US" altLang="zh-CN" sz="1600" dirty="0"/>
              <a:t>Choose </a:t>
            </a:r>
            <a:r>
              <a:rPr lang="zh-CN" altLang="en-US" sz="1600" dirty="0"/>
              <a:t>按钮，然后扩展 </a:t>
            </a:r>
            <a:r>
              <a:rPr lang="en-US" altLang="zh-CN" sz="1600" dirty="0"/>
              <a:t>functions </a:t>
            </a:r>
            <a:r>
              <a:rPr lang="zh-CN" altLang="en-US" sz="1600" dirty="0"/>
              <a:t>分支。</a:t>
            </a:r>
          </a:p>
          <a:p>
            <a:r>
              <a:rPr lang="zh-CN" altLang="en-US" sz="1600" dirty="0"/>
              <a:t>选择 </a:t>
            </a:r>
            <a:r>
              <a:rPr lang="en-US" altLang="zh-CN" sz="1600" dirty="0" err="1"/>
              <a:t>LinearRegression</a:t>
            </a:r>
            <a:r>
              <a:rPr lang="en-US" altLang="zh-CN" sz="1600" dirty="0"/>
              <a:t> </a:t>
            </a:r>
            <a:r>
              <a:rPr lang="zh-CN" altLang="en-US" sz="1600" dirty="0"/>
              <a:t>页。</a:t>
            </a:r>
          </a:p>
        </p:txBody>
      </p:sp>
      <p:pic>
        <p:nvPicPr>
          <p:cNvPr id="69" name="图片 6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8052" y="2128603"/>
            <a:ext cx="6216283" cy="4729397"/>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573062" y="1967610"/>
            <a:ext cx="7915326" cy="2800767"/>
          </a:xfrm>
          <a:prstGeom prst="rect">
            <a:avLst/>
          </a:prstGeom>
        </p:spPr>
        <p:txBody>
          <a:bodyPr wrap="square">
            <a:spAutoFit/>
          </a:bodyPr>
          <a:lstStyle/>
          <a:p>
            <a:pPr indent="457200"/>
            <a:r>
              <a:rPr lang="zh-CN" altLang="en-US" sz="1600" dirty="0"/>
              <a:t>对于社会经济现象，很难确定因变量和自变量之间的关系，因为它们大多是随机的，只有通过大量的观察统计，才能找出其中的规律，随机分析是利用统计学原理描述随机变量关系的一种方法。</a:t>
            </a:r>
          </a:p>
          <a:p>
            <a:pPr indent="457200"/>
            <a:r>
              <a:rPr lang="zh-CN" altLang="en-US" sz="1600" dirty="0"/>
              <a:t>回归分析可简单理解为信息分析与预测，信息即统计数据，分析即对信息进行数据处理，预测就是加以外推，也就是适当扩大已有自变量取值范围，并承认该回归方程在该扩大的定义域内成立，然后就可以在该定义域上取值进行“未来预测”。当然，对回归方程可以进行有效的控制。</a:t>
            </a:r>
          </a:p>
          <a:p>
            <a:pPr indent="457200"/>
            <a:r>
              <a:rPr lang="zh-CN" altLang="en-US" sz="1600" dirty="0"/>
              <a:t>因此，回归分析主要解决下面两方面的问题：</a:t>
            </a:r>
          </a:p>
          <a:p>
            <a:pPr indent="457200"/>
            <a:r>
              <a:rPr lang="en-US" altLang="zh-CN" sz="1600" dirty="0"/>
              <a:t>1) </a:t>
            </a:r>
            <a:r>
              <a:rPr lang="zh-CN" altLang="en-US" sz="1600" dirty="0"/>
              <a:t>确定变量之间是否存在相关关系，若存在，则找出数学表达式。</a:t>
            </a:r>
          </a:p>
          <a:p>
            <a:pPr indent="457200"/>
            <a:r>
              <a:rPr lang="en-US" altLang="zh-CN" sz="1600" dirty="0"/>
              <a:t>2)</a:t>
            </a:r>
            <a:r>
              <a:rPr lang="zh-CN" altLang="en-US" sz="1600" dirty="0"/>
              <a:t>根据一个或几个变量的值，预测或控制另一个或几个变量的值，且要估计这种控制或预测或以达到何种精确度。</a:t>
            </a:r>
          </a:p>
        </p:txBody>
      </p:sp>
      <p:sp>
        <p:nvSpPr>
          <p:cNvPr id="82" name="矩形 81"/>
          <p:cNvSpPr/>
          <p:nvPr/>
        </p:nvSpPr>
        <p:spPr>
          <a:xfrm>
            <a:off x="259814" y="874479"/>
            <a:ext cx="2385589" cy="369332"/>
          </a:xfrm>
          <a:prstGeom prst="rect">
            <a:avLst/>
          </a:prstGeom>
        </p:spPr>
        <p:txBody>
          <a:bodyPr wrap="none">
            <a:spAutoFit/>
          </a:bodyPr>
          <a:lstStyle/>
          <a:p>
            <a:r>
              <a:rPr lang="en-US" altLang="zh-CN" dirty="0"/>
              <a:t>4.1.1 </a:t>
            </a:r>
            <a:r>
              <a:rPr lang="zh-CN" altLang="en-US" dirty="0"/>
              <a:t>回归分析的定义</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3</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4.1</a:t>
            </a:r>
            <a:r>
              <a:rPr lang="zh-CN" altLang="en-US" sz="2100" b="1" spc="225" dirty="0">
                <a:solidFill>
                  <a:prstClr val="white"/>
                </a:solidFill>
              </a:rPr>
              <a:t>　回归基本概念</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2" name="矩形 81"/>
          <p:cNvSpPr/>
          <p:nvPr/>
        </p:nvSpPr>
        <p:spPr>
          <a:xfrm>
            <a:off x="259814" y="874479"/>
            <a:ext cx="1693092" cy="369332"/>
          </a:xfrm>
          <a:prstGeom prst="rect">
            <a:avLst/>
          </a:prstGeom>
        </p:spPr>
        <p:txBody>
          <a:bodyPr wrap="none">
            <a:spAutoFit/>
          </a:bodyPr>
          <a:lstStyle/>
          <a:p>
            <a:r>
              <a:rPr lang="en-US" altLang="zh-CN" dirty="0"/>
              <a:t>4.6.4 </a:t>
            </a:r>
            <a:r>
              <a:rPr lang="zh-CN" altLang="en-US" dirty="0"/>
              <a:t>结果分析</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30</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
        <p:nvSpPr>
          <p:cNvPr id="3" name="矩形 2"/>
          <p:cNvSpPr/>
          <p:nvPr/>
        </p:nvSpPr>
        <p:spPr>
          <a:xfrm>
            <a:off x="384540" y="1315681"/>
            <a:ext cx="8481281" cy="369332"/>
          </a:xfrm>
          <a:prstGeom prst="rect">
            <a:avLst/>
          </a:prstGeom>
        </p:spPr>
        <p:txBody>
          <a:bodyPr wrap="square">
            <a:spAutoFit/>
          </a:bodyPr>
          <a:lstStyle/>
          <a:p>
            <a:r>
              <a:rPr lang="zh-CN" altLang="zh-CN" dirty="0"/>
              <a:t>准备好创建模型后，单击</a:t>
            </a:r>
            <a:r>
              <a:rPr lang="en-US" altLang="zh-CN" dirty="0"/>
              <a:t> Start</a:t>
            </a:r>
            <a:r>
              <a:rPr lang="zh-CN" altLang="zh-CN" dirty="0"/>
              <a:t>。</a:t>
            </a:r>
            <a:endParaRPr lang="zh-CN" altLang="en-US" sz="1600" dirty="0"/>
          </a:p>
        </p:txBody>
      </p:sp>
      <p:pic>
        <p:nvPicPr>
          <p:cNvPr id="69" name="图片 6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1099" y="1553963"/>
            <a:ext cx="5557459" cy="530403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2" name="矩形 81"/>
          <p:cNvSpPr/>
          <p:nvPr/>
        </p:nvSpPr>
        <p:spPr>
          <a:xfrm>
            <a:off x="259814" y="874479"/>
            <a:ext cx="1693092" cy="369332"/>
          </a:xfrm>
          <a:prstGeom prst="rect">
            <a:avLst/>
          </a:prstGeom>
        </p:spPr>
        <p:txBody>
          <a:bodyPr wrap="none">
            <a:spAutoFit/>
          </a:bodyPr>
          <a:lstStyle/>
          <a:p>
            <a:r>
              <a:rPr lang="en-US" altLang="zh-CN" dirty="0"/>
              <a:t>4.6.4 </a:t>
            </a:r>
            <a:r>
              <a:rPr lang="zh-CN" altLang="en-US" dirty="0"/>
              <a:t>结果分析</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31</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
        <p:nvSpPr>
          <p:cNvPr id="3" name="矩形 2"/>
          <p:cNvSpPr/>
          <p:nvPr/>
        </p:nvSpPr>
        <p:spPr>
          <a:xfrm>
            <a:off x="384540" y="1315681"/>
            <a:ext cx="8481281" cy="3970318"/>
          </a:xfrm>
          <a:prstGeom prst="rect">
            <a:avLst/>
          </a:prstGeom>
        </p:spPr>
        <p:txBody>
          <a:bodyPr wrap="square">
            <a:spAutoFit/>
          </a:bodyPr>
          <a:lstStyle/>
          <a:p>
            <a:r>
              <a:rPr lang="zh-CN" altLang="en-US" dirty="0"/>
              <a:t>得到回归模型的预测输出公式</a:t>
            </a:r>
          </a:p>
          <a:p>
            <a:r>
              <a:rPr lang="en-US" altLang="zh-CN" dirty="0" err="1"/>
              <a:t>sellingPrice</a:t>
            </a:r>
            <a:r>
              <a:rPr lang="en-US" altLang="zh-CN" dirty="0"/>
              <a:t> = (-26.6882   * </a:t>
            </a:r>
            <a:r>
              <a:rPr lang="en-US" altLang="zh-CN" dirty="0" err="1"/>
              <a:t>houseSize</a:t>
            </a:r>
            <a:r>
              <a:rPr lang="en-US" altLang="zh-CN" dirty="0"/>
              <a:t>) + </a:t>
            </a:r>
          </a:p>
          <a:p>
            <a:r>
              <a:rPr lang="en-US" altLang="zh-CN" dirty="0"/>
              <a:t>           (7.0551     * </a:t>
            </a:r>
            <a:r>
              <a:rPr lang="en-US" altLang="zh-CN" dirty="0" err="1"/>
              <a:t>lotSize</a:t>
            </a:r>
            <a:r>
              <a:rPr lang="en-US" altLang="zh-CN" dirty="0"/>
              <a:t>) + </a:t>
            </a:r>
          </a:p>
          <a:p>
            <a:r>
              <a:rPr lang="en-US" altLang="zh-CN" dirty="0"/>
              <a:t>           (43166.0767 * bedrooms) +</a:t>
            </a:r>
          </a:p>
          <a:p>
            <a:r>
              <a:rPr lang="en-US" altLang="zh-CN" dirty="0"/>
              <a:t>           (42292.0901 * bathroom) </a:t>
            </a:r>
          </a:p>
          <a:p>
            <a:r>
              <a:rPr lang="en-US" altLang="zh-CN" dirty="0"/>
              <a:t>            - 21661.1208</a:t>
            </a:r>
          </a:p>
          <a:p>
            <a:r>
              <a:rPr lang="zh-CN" altLang="en-US" dirty="0"/>
              <a:t>把我的房屋的相关数据输入，就得到我的房屋的价格</a:t>
            </a:r>
          </a:p>
          <a:p>
            <a:r>
              <a:rPr lang="en-US" altLang="zh-CN" dirty="0" err="1"/>
              <a:t>sellingPrice</a:t>
            </a:r>
            <a:r>
              <a:rPr lang="en-US" altLang="zh-CN" dirty="0"/>
              <a:t> = (-26.6882   * 3198) + </a:t>
            </a:r>
          </a:p>
          <a:p>
            <a:r>
              <a:rPr lang="en-US" altLang="zh-CN" dirty="0"/>
              <a:t>           (7.0551     * 9669) + </a:t>
            </a:r>
          </a:p>
          <a:p>
            <a:r>
              <a:rPr lang="en-US" altLang="zh-CN" dirty="0"/>
              <a:t>           (43166.0767 * 5) + </a:t>
            </a:r>
          </a:p>
          <a:p>
            <a:r>
              <a:rPr lang="en-US" altLang="zh-CN" dirty="0"/>
              <a:t>           (42292.0901 * 1) </a:t>
            </a:r>
          </a:p>
          <a:p>
            <a:r>
              <a:rPr lang="en-US" altLang="zh-CN" dirty="0"/>
              <a:t>           - 21661.1208</a:t>
            </a:r>
          </a:p>
          <a:p>
            <a:endParaRPr lang="en-US" altLang="zh-CN" dirty="0"/>
          </a:p>
          <a:p>
            <a:r>
              <a:rPr lang="en-US" altLang="zh-CN" dirty="0" err="1"/>
              <a:t>sellingPrice</a:t>
            </a:r>
            <a:r>
              <a:rPr lang="en-US" altLang="zh-CN" dirty="0"/>
              <a:t> = 219,328</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2" name="矩形 81"/>
          <p:cNvSpPr/>
          <p:nvPr/>
        </p:nvSpPr>
        <p:spPr>
          <a:xfrm>
            <a:off x="259814" y="874479"/>
            <a:ext cx="1693092" cy="369332"/>
          </a:xfrm>
          <a:prstGeom prst="rect">
            <a:avLst/>
          </a:prstGeom>
        </p:spPr>
        <p:txBody>
          <a:bodyPr wrap="none">
            <a:spAutoFit/>
          </a:bodyPr>
          <a:lstStyle/>
          <a:p>
            <a:r>
              <a:rPr lang="en-US" altLang="zh-CN" dirty="0"/>
              <a:t>4.6.4 </a:t>
            </a:r>
            <a:r>
              <a:rPr lang="zh-CN" altLang="en-US" dirty="0"/>
              <a:t>结果分析</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32</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1689565" cy="323165"/>
          </a:xfrm>
          <a:prstGeom prst="rect">
            <a:avLst/>
          </a:prstGeom>
          <a:noFill/>
        </p:spPr>
        <p:txBody>
          <a:bodyPr wrap="none" lIns="0" tIns="0" rIns="0" bIns="0" rtlCol="0">
            <a:spAutoFit/>
          </a:bodyPr>
          <a:lstStyle/>
          <a:p>
            <a:r>
              <a:rPr lang="en-US" altLang="zh-CN" sz="2100" b="1" spc="225" dirty="0">
                <a:solidFill>
                  <a:prstClr val="white"/>
                </a:solidFill>
              </a:rPr>
              <a:t>4.6</a:t>
            </a:r>
            <a:r>
              <a:rPr lang="zh-CN" altLang="en-US" sz="2100" b="1" spc="225" dirty="0">
                <a:solidFill>
                  <a:prstClr val="white"/>
                </a:solidFill>
              </a:rPr>
              <a:t>　实战：</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
        <p:nvSpPr>
          <p:cNvPr id="3" name="矩形 2"/>
          <p:cNvSpPr/>
          <p:nvPr/>
        </p:nvSpPr>
        <p:spPr>
          <a:xfrm>
            <a:off x="384540" y="1315681"/>
            <a:ext cx="8481281" cy="3539430"/>
          </a:xfrm>
          <a:prstGeom prst="rect">
            <a:avLst/>
          </a:prstGeom>
        </p:spPr>
        <p:txBody>
          <a:bodyPr wrap="square">
            <a:spAutoFit/>
          </a:bodyPr>
          <a:lstStyle/>
          <a:p>
            <a:pPr indent="457200"/>
            <a:r>
              <a:rPr lang="zh-CN" altLang="zh-CN" sz="1600" dirty="0"/>
              <a:t>除了房屋价格，还得到如下信息：</a:t>
            </a:r>
          </a:p>
          <a:p>
            <a:pPr indent="457200"/>
            <a:r>
              <a:rPr lang="en-US" altLang="zh-CN" sz="1600" dirty="0"/>
              <a:t>1. </a:t>
            </a:r>
            <a:r>
              <a:rPr lang="zh-CN" altLang="zh-CN" sz="1600" dirty="0"/>
              <a:t>花岗石无关紧要</a:t>
            </a:r>
            <a:r>
              <a:rPr lang="en-US" altLang="zh-CN" sz="1600" dirty="0"/>
              <a:t>— WEKA </a:t>
            </a:r>
            <a:r>
              <a:rPr lang="zh-CN" altLang="zh-CN" sz="1600" dirty="0"/>
              <a:t>将只使用在统计上对模型的正确性有贡献的那些列（以</a:t>
            </a:r>
            <a:r>
              <a:rPr lang="en-US" altLang="zh-CN" sz="1600" dirty="0"/>
              <a:t> R-squared </a:t>
            </a:r>
            <a:r>
              <a:rPr lang="zh-CN" altLang="zh-CN" sz="1600" dirty="0"/>
              <a:t>量度，但这超出了本文的范围）。它将会抛弃并忽视对创建好的模型没有任何帮助的那些列。所以这个回归模型告诉我们厨房里的花岗石并不会影响房子的价值。</a:t>
            </a:r>
          </a:p>
          <a:p>
            <a:pPr indent="457200"/>
            <a:r>
              <a:rPr lang="en-US" altLang="zh-CN" sz="1600" dirty="0"/>
              <a:t>2. </a:t>
            </a:r>
            <a:r>
              <a:rPr lang="zh-CN" altLang="zh-CN" sz="1600" dirty="0"/>
              <a:t>卫生间是有关系的</a:t>
            </a:r>
            <a:r>
              <a:rPr lang="en-US" altLang="zh-CN" sz="1600" dirty="0"/>
              <a:t>— </a:t>
            </a:r>
            <a:r>
              <a:rPr lang="zh-CN" altLang="zh-CN" sz="1600" dirty="0"/>
              <a:t>因卫生间使用了简单的</a:t>
            </a:r>
            <a:r>
              <a:rPr lang="en-US" altLang="zh-CN" sz="1600" dirty="0"/>
              <a:t> 0 </a:t>
            </a:r>
            <a:r>
              <a:rPr lang="zh-CN" altLang="zh-CN" sz="1600" dirty="0"/>
              <a:t>或</a:t>
            </a:r>
            <a:r>
              <a:rPr lang="en-US" altLang="zh-CN" sz="1600" dirty="0"/>
              <a:t> 1 </a:t>
            </a:r>
            <a:r>
              <a:rPr lang="zh-CN" altLang="zh-CN" sz="1600" dirty="0"/>
              <a:t>值，所以我们可以使用来自回归模型的这个系数来决定卫生间的这个值对房屋价值的影响。这个模型告诉我们它使房子的价值增加了</a:t>
            </a:r>
            <a:r>
              <a:rPr lang="en-US" altLang="zh-CN" sz="1600" dirty="0"/>
              <a:t> $42,292</a:t>
            </a:r>
            <a:r>
              <a:rPr lang="zh-CN" altLang="zh-CN" sz="1600" dirty="0"/>
              <a:t>。</a:t>
            </a:r>
          </a:p>
          <a:p>
            <a:pPr indent="457200"/>
            <a:r>
              <a:rPr lang="en-US" altLang="zh-CN" sz="1600" dirty="0"/>
              <a:t>3. </a:t>
            </a:r>
            <a:r>
              <a:rPr lang="zh-CN" altLang="zh-CN" sz="1600" dirty="0"/>
              <a:t>较大的房子价格反而低</a:t>
            </a:r>
            <a:r>
              <a:rPr lang="en-US" altLang="zh-CN" sz="1600" dirty="0"/>
              <a:t>— WEKA </a:t>
            </a:r>
            <a:r>
              <a:rPr lang="zh-CN" altLang="zh-CN" sz="1600" dirty="0"/>
              <a:t>告诉我们房子越大，销售价格越低？这可以从</a:t>
            </a:r>
            <a:r>
              <a:rPr lang="en-US" altLang="zh-CN" sz="1600" dirty="0"/>
              <a:t> </a:t>
            </a:r>
            <a:r>
              <a:rPr lang="en-US" altLang="zh-CN" sz="1600" dirty="0" err="1"/>
              <a:t>houseSize</a:t>
            </a:r>
            <a:r>
              <a:rPr lang="en-US" altLang="zh-CN" sz="1600" dirty="0"/>
              <a:t> </a:t>
            </a:r>
            <a:r>
              <a:rPr lang="zh-CN" altLang="zh-CN" sz="1600" dirty="0"/>
              <a:t>变量前面负的系数看出来。此模型告诉我们房子每多出一平方英尺都会使房价减少</a:t>
            </a:r>
            <a:r>
              <a:rPr lang="en-US" altLang="zh-CN" sz="1600" dirty="0"/>
              <a:t> $26</a:t>
            </a:r>
            <a:r>
              <a:rPr lang="zh-CN" altLang="zh-CN" sz="1600" dirty="0"/>
              <a:t>？这根本没有意义。这是无用数据入、无用数据出的一个很好的例子。房子的大小并不是一个自变量，它还与卧室变量相关，因为房子大通常卧室也多。所以我们的模型并不完美。但是我们可以修复这个问题。在</a:t>
            </a:r>
            <a:r>
              <a:rPr lang="en-US" altLang="zh-CN" sz="1600" dirty="0"/>
              <a:t> Preprocess </a:t>
            </a:r>
            <a:r>
              <a:rPr lang="zh-CN" altLang="zh-CN" sz="1600" dirty="0"/>
              <a:t>选项卡，可以从数据集中删除列。对于本例，我们删除</a:t>
            </a:r>
            <a:r>
              <a:rPr lang="en-US" altLang="zh-CN" sz="1600" dirty="0"/>
              <a:t> </a:t>
            </a:r>
            <a:r>
              <a:rPr lang="en-US" altLang="zh-CN" sz="1600" dirty="0" err="1"/>
              <a:t>houseSize</a:t>
            </a:r>
            <a:r>
              <a:rPr lang="en-US" altLang="zh-CN" sz="1600" dirty="0"/>
              <a:t> </a:t>
            </a:r>
            <a:r>
              <a:rPr lang="zh-CN" altLang="zh-CN" sz="1600" dirty="0"/>
              <a:t>列并创建另一个模型。那么它会如何影响房子的价格呢？这个新模型又如何更有实际意义？（修改后的我的房子价格是：</a:t>
            </a:r>
            <a:r>
              <a:rPr lang="en-US" altLang="zh-CN" sz="1600" dirty="0"/>
              <a:t> $217,894</a:t>
            </a:r>
            <a:r>
              <a:rPr lang="zh-CN" altLang="zh-CN" sz="1600" dirty="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54534" y="2086295"/>
            <a:ext cx="5693399" cy="426279"/>
            <a:chOff x="1807265" y="3866296"/>
            <a:chExt cx="5693399" cy="426279"/>
          </a:xfrm>
          <a:solidFill>
            <a:schemeClr val="bg2"/>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2739853"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4.1</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回归基本概念</a:t>
              </a:r>
            </a:p>
          </p:txBody>
        </p:sp>
      </p:gr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0" y="1169836"/>
              <a:ext cx="1114119" cy="523220"/>
            </a:xfrm>
            <a:prstGeom prst="rect">
              <a:avLst/>
            </a:prstGeom>
            <a:grpFill/>
          </p:spPr>
          <p:txBody>
            <a:bodyPr wrap="none" rtlCol="0">
              <a:spAutoFit/>
            </a:bodyPr>
            <a:lstStyle/>
            <a:p>
              <a:pPr algn="ctr"/>
              <a:r>
                <a:rPr lang="zh-CN" altLang="en-US" sz="2800" dirty="0">
                  <a:solidFill>
                    <a:schemeClr val="accent4"/>
                  </a:solidFill>
                </a:rPr>
                <a:t>第四章　回归</a:t>
              </a:r>
            </a:p>
          </p:txBody>
        </p:sp>
      </p:grpSp>
      <p:grpSp>
        <p:nvGrpSpPr>
          <p:cNvPr id="57" name="组合 56"/>
          <p:cNvGrpSpPr/>
          <p:nvPr/>
        </p:nvGrpSpPr>
        <p:grpSpPr>
          <a:xfrm>
            <a:off x="1754534" y="2628470"/>
            <a:ext cx="5693399" cy="426278"/>
            <a:chOff x="1807265" y="2935089"/>
            <a:chExt cx="5693399" cy="426278"/>
          </a:xfrm>
          <a:solidFill>
            <a:schemeClr val="bg2"/>
          </a:solidFill>
        </p:grpSpPr>
        <p:sp>
          <p:nvSpPr>
            <p:cNvPr id="74" name="圆角矩形 73"/>
            <p:cNvSpPr/>
            <p:nvPr/>
          </p:nvSpPr>
          <p:spPr>
            <a:xfrm>
              <a:off x="1807265" y="2935089"/>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2739853"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4.2</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一元回归分析</a:t>
              </a:r>
            </a:p>
          </p:txBody>
        </p:sp>
      </p:grpSp>
      <p:grpSp>
        <p:nvGrpSpPr>
          <p:cNvPr id="58" name="组合 57"/>
          <p:cNvGrpSpPr/>
          <p:nvPr/>
        </p:nvGrpSpPr>
        <p:grpSpPr>
          <a:xfrm>
            <a:off x="1754534" y="3193295"/>
            <a:ext cx="5693399" cy="426278"/>
            <a:chOff x="1807265" y="3400693"/>
            <a:chExt cx="5693399" cy="426278"/>
          </a:xfrm>
          <a:solidFill>
            <a:schemeClr val="bg2"/>
          </a:solidFill>
        </p:grpSpPr>
        <p:sp>
          <p:nvSpPr>
            <p:cNvPr id="71" name="圆角矩形 7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41147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4.3</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多元线性回归分析</a:t>
              </a: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p>
          </p:txBody>
        </p:sp>
      </p:grpSp>
      <p:grpSp>
        <p:nvGrpSpPr>
          <p:cNvPr id="60" name="组合 59"/>
          <p:cNvGrpSpPr/>
          <p:nvPr/>
        </p:nvGrpSpPr>
        <p:grpSpPr>
          <a:xfrm>
            <a:off x="1754534" y="4322946"/>
            <a:ext cx="5693399" cy="426278"/>
            <a:chOff x="1807265" y="4331900"/>
            <a:chExt cx="5693399" cy="426278"/>
          </a:xfrm>
        </p:grpSpPr>
        <p:sp>
          <p:nvSpPr>
            <p:cNvPr id="67" name="圆角矩形 66"/>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1881814" y="4342680"/>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其他回归分析</a:t>
              </a:r>
            </a:p>
          </p:txBody>
        </p:sp>
      </p:grpSp>
      <p:grpSp>
        <p:nvGrpSpPr>
          <p:cNvPr id="61" name="组合 60"/>
          <p:cNvGrpSpPr/>
          <p:nvPr/>
        </p:nvGrpSpPr>
        <p:grpSpPr>
          <a:xfrm>
            <a:off x="1778481" y="5494411"/>
            <a:ext cx="5693399" cy="415498"/>
            <a:chOff x="1818097" y="4753860"/>
            <a:chExt cx="5693399" cy="415498"/>
          </a:xfrm>
          <a:solidFill>
            <a:srgbClr val="000066"/>
          </a:solidFill>
        </p:grpSpPr>
        <p:sp>
          <p:nvSpPr>
            <p:cNvPr id="65" name="圆角矩形 64"/>
            <p:cNvSpPr/>
            <p:nvPr/>
          </p:nvSpPr>
          <p:spPr>
            <a:xfrm>
              <a:off x="1818097" y="4758178"/>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矩形 65"/>
            <p:cNvSpPr/>
            <p:nvPr/>
          </p:nvSpPr>
          <p:spPr>
            <a:xfrm>
              <a:off x="1887572" y="4753860"/>
              <a:ext cx="780983" cy="415498"/>
            </a:xfrm>
            <a:prstGeom prst="rect">
              <a:avLst/>
            </a:prstGeom>
            <a:noFill/>
          </p:spPr>
          <p:txBody>
            <a:bodyPr wrap="none">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rPr>
                <a:t>习题</a:t>
              </a: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2739853"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逻辑回归分析</a:t>
              </a:r>
            </a:p>
          </p:txBody>
        </p:sp>
      </p:grpSp>
      <p:pic>
        <p:nvPicPr>
          <p:cNvPr id="5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33</a:t>
            </a:fld>
            <a:endParaRPr lang="zh-CN" altLang="en-US" dirty="0"/>
          </a:p>
        </p:txBody>
      </p:sp>
      <p:sp>
        <p:nvSpPr>
          <p:cNvPr id="73" name="矩形 72"/>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p>
        </p:txBody>
      </p:sp>
      <p:grpSp>
        <p:nvGrpSpPr>
          <p:cNvPr id="62" name="组合 61"/>
          <p:cNvGrpSpPr/>
          <p:nvPr/>
        </p:nvGrpSpPr>
        <p:grpSpPr>
          <a:xfrm>
            <a:off x="1754534" y="4924174"/>
            <a:ext cx="6392304" cy="426278"/>
            <a:chOff x="1807265" y="4331900"/>
            <a:chExt cx="6392304" cy="426278"/>
          </a:xfrm>
        </p:grpSpPr>
        <p:sp>
          <p:nvSpPr>
            <p:cNvPr id="63" name="圆角矩形 62"/>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p:cNvSpPr/>
            <p:nvPr/>
          </p:nvSpPr>
          <p:spPr>
            <a:xfrm>
              <a:off x="1881814" y="4342680"/>
              <a:ext cx="631775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实战：用回归分析方法给自己的房子定价</a:t>
              </a: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4"/>
          <a:srcRect l="19090" t="21720" r="16280" b="22029"/>
          <a:stretch>
            <a:fillRect/>
          </a:stretch>
        </p:blipFill>
        <p:spPr>
          <a:xfrm>
            <a:off x="-30361" y="-74852"/>
            <a:ext cx="9201150" cy="6829426"/>
          </a:xfrm>
          <a:prstGeom prst="rect">
            <a:avLst/>
          </a:prstGeom>
        </p:spPr>
      </p:pic>
      <p:sp>
        <p:nvSpPr>
          <p:cNvPr id="5" name="矩形 4"/>
          <p:cNvSpPr/>
          <p:nvPr/>
        </p:nvSpPr>
        <p:spPr>
          <a:xfrm>
            <a:off x="225399" y="689393"/>
            <a:ext cx="8743995" cy="6001643"/>
          </a:xfrm>
          <a:prstGeom prst="rect">
            <a:avLst/>
          </a:prstGeom>
        </p:spPr>
        <p:txBody>
          <a:bodyPr wrap="square">
            <a:spAutoFit/>
          </a:bodyPr>
          <a:lstStyle/>
          <a:p>
            <a:pPr>
              <a:lnSpc>
                <a:spcPct val="150000"/>
              </a:lnSpc>
            </a:pPr>
            <a:r>
              <a:rPr lang="en-US" altLang="zh-CN" sz="1600" spc="225" dirty="0">
                <a:solidFill>
                  <a:prstClr val="white"/>
                </a:solidFill>
              </a:rPr>
              <a:t>1.</a:t>
            </a:r>
            <a:r>
              <a:rPr lang="zh-CN" altLang="en-US" sz="1600" spc="225" dirty="0">
                <a:solidFill>
                  <a:prstClr val="white"/>
                </a:solidFill>
              </a:rPr>
              <a:t>调查某市出租车使用年限和该年支出维修费用（万元），得到数据如下：</a:t>
            </a:r>
          </a:p>
          <a:p>
            <a:pPr>
              <a:lnSpc>
                <a:spcPct val="150000"/>
              </a:lnSpc>
            </a:pPr>
            <a:r>
              <a:rPr lang="zh-CN" altLang="en-US" sz="1600" spc="225" dirty="0">
                <a:solidFill>
                  <a:prstClr val="white"/>
                </a:solidFill>
              </a:rPr>
              <a:t>使用年限</a:t>
            </a:r>
            <a:endParaRPr lang="en-US" altLang="zh-CN" sz="1600" spc="225" dirty="0">
              <a:solidFill>
                <a:prstClr val="white"/>
              </a:solidFill>
            </a:endParaRPr>
          </a:p>
          <a:p>
            <a:pPr>
              <a:lnSpc>
                <a:spcPct val="150000"/>
              </a:lnSpc>
            </a:pPr>
            <a:endParaRPr lang="en-US" altLang="zh-CN" sz="1600" spc="225" dirty="0">
              <a:solidFill>
                <a:prstClr val="white"/>
              </a:solidFill>
            </a:endParaRPr>
          </a:p>
          <a:p>
            <a:pPr>
              <a:lnSpc>
                <a:spcPct val="150000"/>
              </a:lnSpc>
            </a:pPr>
            <a:endParaRPr lang="en-US" altLang="zh-CN" sz="1600" spc="225" dirty="0">
              <a:solidFill>
                <a:prstClr val="white"/>
              </a:solidFill>
            </a:endParaRPr>
          </a:p>
          <a:p>
            <a:pPr>
              <a:lnSpc>
                <a:spcPct val="150000"/>
              </a:lnSpc>
            </a:pPr>
            <a:endParaRPr lang="en-US" altLang="zh-CN" sz="1600" spc="225" dirty="0">
              <a:solidFill>
                <a:prstClr val="white"/>
              </a:solidFill>
            </a:endParaRPr>
          </a:p>
          <a:p>
            <a:pPr>
              <a:lnSpc>
                <a:spcPct val="150000"/>
              </a:lnSpc>
            </a:pPr>
            <a:r>
              <a:rPr lang="zh-CN" altLang="en-US" sz="1600" spc="225" dirty="0">
                <a:solidFill>
                  <a:prstClr val="white"/>
                </a:solidFill>
              </a:rPr>
              <a:t>（</a:t>
            </a:r>
            <a:r>
              <a:rPr lang="en-US" altLang="zh-CN" sz="1600" spc="225" dirty="0">
                <a:solidFill>
                  <a:prstClr val="white"/>
                </a:solidFill>
              </a:rPr>
              <a:t>1</a:t>
            </a:r>
            <a:r>
              <a:rPr lang="zh-CN" altLang="en-US" sz="1600" spc="225" dirty="0">
                <a:solidFill>
                  <a:prstClr val="white"/>
                </a:solidFill>
              </a:rPr>
              <a:t>）求线性回归方程；</a:t>
            </a:r>
          </a:p>
          <a:p>
            <a:pPr>
              <a:lnSpc>
                <a:spcPct val="150000"/>
              </a:lnSpc>
            </a:pPr>
            <a:r>
              <a:rPr lang="zh-CN" altLang="en-US" sz="1600" spc="225" dirty="0">
                <a:solidFill>
                  <a:prstClr val="white"/>
                </a:solidFill>
              </a:rPr>
              <a:t>（</a:t>
            </a:r>
            <a:r>
              <a:rPr lang="en-US" altLang="zh-CN" sz="1600" spc="225" dirty="0">
                <a:solidFill>
                  <a:prstClr val="white"/>
                </a:solidFill>
              </a:rPr>
              <a:t>2</a:t>
            </a:r>
            <a:r>
              <a:rPr lang="zh-CN" altLang="en-US" sz="1600" spc="225" dirty="0">
                <a:solidFill>
                  <a:prstClr val="white"/>
                </a:solidFill>
              </a:rPr>
              <a:t>）由（</a:t>
            </a:r>
            <a:r>
              <a:rPr lang="en-US" altLang="zh-CN" sz="1600" spc="225" dirty="0">
                <a:solidFill>
                  <a:prstClr val="white"/>
                </a:solidFill>
              </a:rPr>
              <a:t>1</a:t>
            </a:r>
            <a:r>
              <a:rPr lang="zh-CN" altLang="en-US" sz="1600" spc="225" dirty="0">
                <a:solidFill>
                  <a:prstClr val="white"/>
                </a:solidFill>
              </a:rPr>
              <a:t>）中结论预测第</a:t>
            </a:r>
            <a:r>
              <a:rPr lang="en-US" altLang="zh-CN" sz="1600" spc="225" dirty="0">
                <a:solidFill>
                  <a:prstClr val="white"/>
                </a:solidFill>
              </a:rPr>
              <a:t>10</a:t>
            </a:r>
            <a:r>
              <a:rPr lang="zh-CN" altLang="en-US" sz="1600" spc="225" dirty="0">
                <a:solidFill>
                  <a:prstClr val="white"/>
                </a:solidFill>
              </a:rPr>
              <a:t>年所支出的维修费用．（                               ）</a:t>
            </a:r>
          </a:p>
          <a:p>
            <a:pPr>
              <a:lnSpc>
                <a:spcPct val="150000"/>
              </a:lnSpc>
            </a:pPr>
            <a:endParaRPr lang="en-US" altLang="zh-CN" sz="1600" spc="225" dirty="0">
              <a:solidFill>
                <a:prstClr val="white"/>
              </a:solidFill>
            </a:endParaRPr>
          </a:p>
          <a:p>
            <a:pPr>
              <a:lnSpc>
                <a:spcPct val="150000"/>
              </a:lnSpc>
            </a:pPr>
            <a:r>
              <a:rPr lang="en-US" altLang="zh-CN" sz="1600" spc="225" dirty="0">
                <a:solidFill>
                  <a:prstClr val="white"/>
                </a:solidFill>
              </a:rPr>
              <a:t>2.</a:t>
            </a:r>
            <a:r>
              <a:rPr lang="zh-CN" altLang="en-US" sz="1600" spc="225" dirty="0">
                <a:solidFill>
                  <a:prstClr val="white"/>
                </a:solidFill>
              </a:rPr>
              <a:t>以下是某地搜集到的新房屋的销售价格</a:t>
            </a:r>
            <a:r>
              <a:rPr lang="en-US" altLang="zh-CN" sz="1600" spc="225" dirty="0">
                <a:solidFill>
                  <a:prstClr val="white"/>
                </a:solidFill>
              </a:rPr>
              <a:t>y</a:t>
            </a:r>
            <a:r>
              <a:rPr lang="zh-CN" altLang="en-US" sz="1600" spc="225" dirty="0">
                <a:solidFill>
                  <a:prstClr val="white"/>
                </a:solidFill>
              </a:rPr>
              <a:t>和房屋的面积</a:t>
            </a:r>
            <a:r>
              <a:rPr lang="en-US" altLang="zh-CN" sz="1600" spc="225" dirty="0">
                <a:solidFill>
                  <a:prstClr val="white"/>
                </a:solidFill>
              </a:rPr>
              <a:t>x</a:t>
            </a:r>
            <a:r>
              <a:rPr lang="zh-CN" altLang="en-US" sz="1600" spc="225" dirty="0">
                <a:solidFill>
                  <a:prstClr val="white"/>
                </a:solidFill>
              </a:rPr>
              <a:t>的数据：</a:t>
            </a:r>
            <a:endParaRPr lang="en-US" altLang="zh-CN" sz="1600" spc="225" dirty="0">
              <a:solidFill>
                <a:prstClr val="white"/>
              </a:solidFill>
            </a:endParaRPr>
          </a:p>
          <a:p>
            <a:pPr>
              <a:lnSpc>
                <a:spcPct val="150000"/>
              </a:lnSpc>
            </a:pPr>
            <a:endParaRPr lang="en-US" altLang="zh-CN" sz="1600" spc="225" dirty="0">
              <a:solidFill>
                <a:prstClr val="white"/>
              </a:solidFill>
            </a:endParaRPr>
          </a:p>
          <a:p>
            <a:pPr>
              <a:lnSpc>
                <a:spcPct val="150000"/>
              </a:lnSpc>
            </a:pPr>
            <a:endParaRPr lang="en-US" altLang="zh-CN" sz="1600" spc="225" dirty="0">
              <a:solidFill>
                <a:prstClr val="white"/>
              </a:solidFill>
            </a:endParaRPr>
          </a:p>
          <a:p>
            <a:pPr>
              <a:lnSpc>
                <a:spcPct val="150000"/>
              </a:lnSpc>
            </a:pPr>
            <a:endParaRPr lang="en-US" altLang="zh-CN" sz="1600" spc="225" dirty="0">
              <a:solidFill>
                <a:prstClr val="white"/>
              </a:solidFill>
            </a:endParaRPr>
          </a:p>
          <a:p>
            <a:pPr>
              <a:lnSpc>
                <a:spcPct val="150000"/>
              </a:lnSpc>
            </a:pPr>
            <a:r>
              <a:rPr lang="zh-CN" altLang="en-US" sz="1600" spc="225" dirty="0">
                <a:solidFill>
                  <a:prstClr val="white"/>
                </a:solidFill>
              </a:rPr>
              <a:t>（</a:t>
            </a:r>
            <a:r>
              <a:rPr lang="en-US" altLang="zh-CN" sz="1600" spc="225" dirty="0">
                <a:solidFill>
                  <a:prstClr val="white"/>
                </a:solidFill>
              </a:rPr>
              <a:t>1</a:t>
            </a:r>
            <a:r>
              <a:rPr lang="zh-CN" altLang="en-US" sz="1600" spc="225" dirty="0">
                <a:solidFill>
                  <a:prstClr val="white"/>
                </a:solidFill>
              </a:rPr>
              <a:t>）画出数据对应的散点图；</a:t>
            </a:r>
          </a:p>
          <a:p>
            <a:pPr>
              <a:lnSpc>
                <a:spcPct val="150000"/>
              </a:lnSpc>
            </a:pPr>
            <a:r>
              <a:rPr lang="zh-CN" altLang="en-US" sz="1600" spc="225" dirty="0">
                <a:solidFill>
                  <a:prstClr val="white"/>
                </a:solidFill>
              </a:rPr>
              <a:t>（</a:t>
            </a:r>
            <a:r>
              <a:rPr lang="en-US" altLang="zh-CN" sz="1600" spc="225" dirty="0">
                <a:solidFill>
                  <a:prstClr val="white"/>
                </a:solidFill>
              </a:rPr>
              <a:t>2</a:t>
            </a:r>
            <a:r>
              <a:rPr lang="zh-CN" altLang="en-US" sz="1600" spc="225" dirty="0">
                <a:solidFill>
                  <a:prstClr val="white"/>
                </a:solidFill>
              </a:rPr>
              <a:t>）求线性回归方程，并在散点图中加上回归直线；</a:t>
            </a:r>
          </a:p>
          <a:p>
            <a:pPr>
              <a:lnSpc>
                <a:spcPct val="150000"/>
              </a:lnSpc>
            </a:pPr>
            <a:r>
              <a:rPr lang="zh-CN" altLang="en-US" sz="1600" spc="225" dirty="0">
                <a:solidFill>
                  <a:prstClr val="white"/>
                </a:solidFill>
              </a:rPr>
              <a:t>（</a:t>
            </a:r>
            <a:r>
              <a:rPr lang="en-US" altLang="zh-CN" sz="1600" spc="225" dirty="0">
                <a:solidFill>
                  <a:prstClr val="white"/>
                </a:solidFill>
              </a:rPr>
              <a:t>3</a:t>
            </a:r>
            <a:r>
              <a:rPr lang="zh-CN" altLang="en-US" sz="1600" spc="225" dirty="0">
                <a:solidFill>
                  <a:prstClr val="white"/>
                </a:solidFill>
              </a:rPr>
              <a:t>）据（</a:t>
            </a:r>
            <a:r>
              <a:rPr lang="en-US" altLang="zh-CN" sz="1600" spc="225" dirty="0">
                <a:solidFill>
                  <a:prstClr val="white"/>
                </a:solidFill>
              </a:rPr>
              <a:t>2</a:t>
            </a:r>
            <a:r>
              <a:rPr lang="zh-CN" altLang="en-US" sz="1600" spc="225" dirty="0">
                <a:solidFill>
                  <a:prstClr val="white"/>
                </a:solidFill>
              </a:rPr>
              <a:t>）的结果估计当房屋面积为</a:t>
            </a:r>
            <a:r>
              <a:rPr lang="en-US" altLang="zh-CN" sz="1600" spc="225" dirty="0">
                <a:solidFill>
                  <a:prstClr val="white"/>
                </a:solidFill>
              </a:rPr>
              <a:t>150m2</a:t>
            </a:r>
            <a:r>
              <a:rPr lang="zh-CN" altLang="en-US" sz="1600" spc="225" dirty="0">
                <a:solidFill>
                  <a:prstClr val="white"/>
                </a:solidFill>
              </a:rPr>
              <a:t>时的销售价格</a:t>
            </a:r>
            <a:r>
              <a:rPr lang="en-US" altLang="zh-CN" sz="1600" spc="225" dirty="0">
                <a:solidFill>
                  <a:prstClr val="white"/>
                </a:solidFill>
              </a:rPr>
              <a:t>.</a:t>
            </a:r>
          </a:p>
          <a:p>
            <a:pPr>
              <a:lnSpc>
                <a:spcPct val="150000"/>
              </a:lnSpc>
            </a:pPr>
            <a:r>
              <a:rPr lang="zh-CN" altLang="en-US" sz="1600" spc="225" dirty="0">
                <a:solidFill>
                  <a:prstClr val="white"/>
                </a:solidFill>
              </a:rPr>
              <a:t>（</a:t>
            </a:r>
            <a:r>
              <a:rPr lang="en-US" altLang="zh-CN" sz="1600" spc="225" dirty="0">
                <a:solidFill>
                  <a:prstClr val="white"/>
                </a:solidFill>
              </a:rPr>
              <a:t>4</a:t>
            </a:r>
            <a:r>
              <a:rPr lang="zh-CN" altLang="en-US" sz="1600" spc="225" dirty="0">
                <a:solidFill>
                  <a:prstClr val="white"/>
                </a:solidFill>
              </a:rPr>
              <a:t>）求第</a:t>
            </a:r>
            <a:r>
              <a:rPr lang="en-US" altLang="zh-CN" sz="1600" spc="225" dirty="0">
                <a:solidFill>
                  <a:prstClr val="white"/>
                </a:solidFill>
              </a:rPr>
              <a:t>2</a:t>
            </a:r>
            <a:r>
              <a:rPr lang="zh-CN" altLang="en-US" sz="1600" spc="225" dirty="0">
                <a:solidFill>
                  <a:prstClr val="white"/>
                </a:solidFill>
              </a:rPr>
              <a:t>个点的残差。</a:t>
            </a:r>
          </a:p>
        </p:txBody>
      </p:sp>
      <p:grpSp>
        <p:nvGrpSpPr>
          <p:cNvPr id="2" name="组合 1"/>
          <p:cNvGrpSpPr/>
          <p:nvPr/>
        </p:nvGrpSpPr>
        <p:grpSpPr>
          <a:xfrm>
            <a:off x="225399" y="43062"/>
            <a:ext cx="1569660" cy="646331"/>
            <a:chOff x="564072" y="1012685"/>
            <a:chExt cx="1569660" cy="646331"/>
          </a:xfrm>
        </p:grpSpPr>
        <p:sp>
          <p:nvSpPr>
            <p:cNvPr id="3" name="矩形 2"/>
            <p:cNvSpPr/>
            <p:nvPr/>
          </p:nvSpPr>
          <p:spPr>
            <a:xfrm>
              <a:off x="564072" y="1012685"/>
              <a:ext cx="1569660" cy="646331"/>
            </a:xfrm>
            <a:prstGeom prst="rect">
              <a:avLst/>
            </a:prstGeom>
          </p:spPr>
          <p:txBody>
            <a:bodyPr wrap="none">
              <a:spAutoFit/>
            </a:bodyPr>
            <a:lstStyle/>
            <a:p>
              <a:r>
                <a:rPr lang="zh-CN" altLang="en-US" sz="3600" b="1" dirty="0">
                  <a:solidFill>
                    <a:srgbClr val="96C527"/>
                  </a:solidFill>
                </a:rPr>
                <a:t>习题：</a:t>
              </a:r>
            </a:p>
          </p:txBody>
        </p:sp>
        <p:cxnSp>
          <p:nvCxnSpPr>
            <p:cNvPr id="6" name="直接连接符 5"/>
            <p:cNvCxnSpPr/>
            <p:nvPr/>
          </p:nvCxnSpPr>
          <p:spPr>
            <a:xfrm>
              <a:off x="564073" y="16150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grpSp>
      <p:graphicFrame>
        <p:nvGraphicFramePr>
          <p:cNvPr id="26" name="对象 25" descr="高考资源网(www.ks5u.com)，中国最大的高考网站，您身边的高考专家。"/>
          <p:cNvGraphicFramePr>
            <a:graphicFrameLocks noChangeAspect="1"/>
          </p:cNvGraphicFramePr>
          <p:nvPr/>
        </p:nvGraphicFramePr>
        <p:xfrm>
          <a:off x="1454046" y="1258758"/>
          <a:ext cx="104162" cy="155821"/>
        </p:xfrm>
        <a:graphic>
          <a:graphicData uri="http://schemas.openxmlformats.org/presentationml/2006/ole">
            <mc:AlternateContent xmlns:mc="http://schemas.openxmlformats.org/markup-compatibility/2006">
              <mc:Choice xmlns:v="urn:schemas-microsoft-com:vml" Requires="v">
                <p:oleObj spid="_x0000_s2123" name="Equation" r:id="rId5" imgW="127000" imgH="139700" progId="Equation.DSMT4">
                  <p:embed/>
                </p:oleObj>
              </mc:Choice>
              <mc:Fallback>
                <p:oleObj name="Equation" r:id="rId5" imgW="127000" imgH="139700" progId="Equation.DSMT4">
                  <p:embed/>
                  <p:pic>
                    <p:nvPicPr>
                      <p:cNvPr id="0" name="Object 14" descr="高考资源网(www.ks5u.com)，中国最大的高考网站，您身边的高考专家。"/>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4046" y="1258758"/>
                        <a:ext cx="104162" cy="155821"/>
                      </a:xfrm>
                      <a:prstGeom prst="rect">
                        <a:avLst/>
                      </a:prstGeom>
                      <a:noFill/>
                    </p:spPr>
                  </p:pic>
                </p:oleObj>
              </mc:Fallback>
            </mc:AlternateContent>
          </a:graphicData>
        </a:graphic>
      </p:graphicFrame>
      <p:graphicFrame>
        <p:nvGraphicFramePr>
          <p:cNvPr id="27" name="对象 26" descr="高考资源网(www.ks5u.com)，中国最大的高考网站，您身边的高考专家。"/>
          <p:cNvGraphicFramePr>
            <a:graphicFrameLocks noChangeAspect="1"/>
          </p:cNvGraphicFramePr>
          <p:nvPr/>
        </p:nvGraphicFramePr>
        <p:xfrm>
          <a:off x="1454046" y="1258758"/>
          <a:ext cx="104162" cy="155821"/>
        </p:xfrm>
        <a:graphic>
          <a:graphicData uri="http://schemas.openxmlformats.org/presentationml/2006/ole">
            <mc:AlternateContent xmlns:mc="http://schemas.openxmlformats.org/markup-compatibility/2006">
              <mc:Choice xmlns:v="urn:schemas-microsoft-com:vml" Requires="v">
                <p:oleObj spid="_x0000_s2124" name="Equation" r:id="rId7" imgW="139700" imgH="165100" progId="Equation.DSMT4">
                  <p:embed/>
                </p:oleObj>
              </mc:Choice>
              <mc:Fallback>
                <p:oleObj name="Equation" r:id="rId7" imgW="139700" imgH="165100" progId="Equation.DSMT4">
                  <p:embed/>
                  <p:pic>
                    <p:nvPicPr>
                      <p:cNvPr id="0" name="Object 13" descr="高考资源网(www.ks5u.com)，中国最大的高考网站，您身边的高考专家。"/>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4046" y="1258758"/>
                        <a:ext cx="104162" cy="155821"/>
                      </a:xfrm>
                      <a:prstGeom prst="rect">
                        <a:avLst/>
                      </a:prstGeom>
                      <a:noFill/>
                    </p:spPr>
                  </p:pic>
                </p:oleObj>
              </mc:Fallback>
            </mc:AlternateContent>
          </a:graphicData>
        </a:graphic>
      </p:graphicFrame>
      <p:sp>
        <p:nvSpPr>
          <p:cNvPr id="2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9" name="对象 28" descr="高考资源网(www.ks5u.com)，中国最大的高考网站，您身边的高考专家。"/>
          <p:cNvGraphicFramePr>
            <a:graphicFrameLocks noChangeAspect="1"/>
          </p:cNvGraphicFramePr>
          <p:nvPr/>
        </p:nvGraphicFramePr>
        <p:xfrm>
          <a:off x="0" y="0"/>
          <a:ext cx="1381125" cy="781050"/>
        </p:xfrm>
        <a:graphic>
          <a:graphicData uri="http://schemas.openxmlformats.org/presentationml/2006/ole">
            <mc:AlternateContent xmlns:mc="http://schemas.openxmlformats.org/markup-compatibility/2006">
              <mc:Choice xmlns:v="urn:schemas-microsoft-com:vml" Requires="v">
                <p:oleObj spid="_x0000_s2125" name="Equation" r:id="rId9" imgW="1536700" imgH="1092200" progId="Equation.DSMT4">
                  <p:embed/>
                </p:oleObj>
              </mc:Choice>
              <mc:Fallback>
                <p:oleObj name="Equation" r:id="rId9" imgW="1536700" imgH="1092200" progId="Equation.DSMT4">
                  <p:embed/>
                  <p:pic>
                    <p:nvPicPr>
                      <p:cNvPr id="0" name="Object 15" descr="高考资源网(www.ks5u.com)，中国最大的高考网站，您身边的高考专家。"/>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381125"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20"/>
          <p:cNvSpPr>
            <a:spLocks noChangeArrowheads="1"/>
          </p:cNvSpPr>
          <p:nvPr/>
        </p:nvSpPr>
        <p:spPr bwMode="auto">
          <a:xfrm>
            <a:off x="5018867" y="32323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3" name="对象 32" descr="高考资源网(www.ks5u.com)，中国最大的高考网站，您身边的高考专家。"/>
          <p:cNvGraphicFramePr>
            <a:graphicFrameLocks noChangeAspect="1"/>
          </p:cNvGraphicFramePr>
          <p:nvPr/>
        </p:nvGraphicFramePr>
        <p:xfrm>
          <a:off x="6164517" y="2322924"/>
          <a:ext cx="2442315" cy="1381171"/>
        </p:xfrm>
        <a:graphic>
          <a:graphicData uri="http://schemas.openxmlformats.org/presentationml/2006/ole">
            <mc:AlternateContent xmlns:mc="http://schemas.openxmlformats.org/markup-compatibility/2006">
              <mc:Choice xmlns:v="urn:schemas-microsoft-com:vml" Requires="v">
                <p:oleObj spid="_x0000_s2126" name="Equation" r:id="rId11" imgW="1536700" imgH="1092200" progId="Equation.DSMT4">
                  <p:embed/>
                </p:oleObj>
              </mc:Choice>
              <mc:Fallback>
                <p:oleObj name="Equation" r:id="rId11" imgW="1536700" imgH="1092200" progId="Equation.DSMT4">
                  <p:embed/>
                  <p:pic>
                    <p:nvPicPr>
                      <p:cNvPr id="0" name="Object 19" descr="高考资源网(www.ks5u.com)，中国最大的高考网站，您身边的高考专家。"/>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4517" y="2322924"/>
                        <a:ext cx="2442315" cy="1381171"/>
                      </a:xfrm>
                      <a:prstGeom prst="rect">
                        <a:avLst/>
                      </a:prstGeom>
                      <a:solidFill>
                        <a:schemeClr val="bg1">
                          <a:lumMod val="95000"/>
                        </a:schemeClr>
                      </a:solidFill>
                      <a:ln>
                        <a:noFill/>
                      </a:ln>
                    </p:spPr>
                  </p:pic>
                </p:oleObj>
              </mc:Fallback>
            </mc:AlternateContent>
          </a:graphicData>
        </a:graphic>
      </p:graphicFrame>
      <p:graphicFrame>
        <p:nvGraphicFramePr>
          <p:cNvPr id="34" name="表格 33"/>
          <p:cNvGraphicFramePr>
            <a:graphicFrameLocks noGrp="1"/>
          </p:cNvGraphicFramePr>
          <p:nvPr/>
        </p:nvGraphicFramePr>
        <p:xfrm>
          <a:off x="1454046" y="1437575"/>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indent="0" algn="l">
                        <a:lnSpc>
                          <a:spcPts val="1600"/>
                        </a:lnSpc>
                        <a:spcAft>
                          <a:spcPts val="0"/>
                        </a:spcAft>
                        <a:tabLst>
                          <a:tab pos="2637155" algn="ctr"/>
                          <a:tab pos="5274310" algn="r"/>
                        </a:tabLst>
                      </a:pPr>
                      <a:r>
                        <a:rPr lang="zh-CN" sz="1600" b="0" kern="1050" dirty="0">
                          <a:effectLst/>
                        </a:rPr>
                        <a:t>使用年限</a:t>
                      </a:r>
                      <a:r>
                        <a:rPr lang="en-US" sz="1600" b="0" kern="1050" dirty="0">
                          <a:effectLst/>
                        </a:rPr>
                        <a:t> </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2</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3</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a:effectLst/>
                        </a:rPr>
                        <a:t>4</a:t>
                      </a:r>
                      <a:endParaRPr lang="zh-CN" sz="1600" b="0" kern="105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5</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6</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r>
              <a:tr h="370840">
                <a:tc>
                  <a:txBody>
                    <a:bodyPr/>
                    <a:lstStyle/>
                    <a:p>
                      <a:pPr indent="0" algn="l">
                        <a:lnSpc>
                          <a:spcPts val="1600"/>
                        </a:lnSpc>
                        <a:spcAft>
                          <a:spcPts val="0"/>
                        </a:spcAft>
                        <a:tabLst>
                          <a:tab pos="2637155" algn="ctr"/>
                          <a:tab pos="5274310" algn="r"/>
                        </a:tabLst>
                      </a:pPr>
                      <a:r>
                        <a:rPr lang="zh-CN" sz="1600" b="0" kern="1050">
                          <a:effectLst/>
                        </a:rPr>
                        <a:t>维修费用</a:t>
                      </a:r>
                      <a:r>
                        <a:rPr lang="en-US" sz="1600" b="0" kern="1050">
                          <a:effectLst/>
                        </a:rPr>
                        <a:t> </a:t>
                      </a:r>
                      <a:endParaRPr lang="zh-CN" sz="1600" b="0" kern="105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2</a:t>
                      </a:r>
                      <a:r>
                        <a:rPr lang="zh-CN" sz="1600" b="0" kern="1050" dirty="0">
                          <a:effectLst/>
                        </a:rPr>
                        <a:t>．</a:t>
                      </a:r>
                      <a:r>
                        <a:rPr lang="en-US" sz="1600" b="0" kern="1050" dirty="0">
                          <a:effectLst/>
                        </a:rPr>
                        <a:t>2</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3</a:t>
                      </a:r>
                      <a:r>
                        <a:rPr lang="zh-CN" sz="1600" b="0" kern="1050" dirty="0">
                          <a:effectLst/>
                        </a:rPr>
                        <a:t>．</a:t>
                      </a:r>
                      <a:r>
                        <a:rPr lang="en-US" sz="1600" b="0" kern="1050" dirty="0">
                          <a:effectLst/>
                        </a:rPr>
                        <a:t>8</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5</a:t>
                      </a:r>
                      <a:r>
                        <a:rPr lang="zh-CN" sz="1600" b="0" kern="1050" dirty="0">
                          <a:effectLst/>
                        </a:rPr>
                        <a:t>．</a:t>
                      </a:r>
                      <a:r>
                        <a:rPr lang="en-US" sz="1600" b="0" kern="1050" dirty="0">
                          <a:effectLst/>
                        </a:rPr>
                        <a:t>5</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6</a:t>
                      </a:r>
                      <a:r>
                        <a:rPr lang="zh-CN" sz="1600" b="0" kern="1050" dirty="0">
                          <a:effectLst/>
                        </a:rPr>
                        <a:t>．</a:t>
                      </a:r>
                      <a:r>
                        <a:rPr lang="en-US" sz="1600" b="0" kern="1050" dirty="0">
                          <a:effectLst/>
                        </a:rPr>
                        <a:t>5</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c>
                  <a:txBody>
                    <a:bodyPr/>
                    <a:lstStyle/>
                    <a:p>
                      <a:pPr indent="0" algn="l">
                        <a:lnSpc>
                          <a:spcPts val="1600"/>
                        </a:lnSpc>
                        <a:spcAft>
                          <a:spcPts val="0"/>
                        </a:spcAft>
                        <a:tabLst>
                          <a:tab pos="2637155" algn="ctr"/>
                          <a:tab pos="5274310" algn="r"/>
                        </a:tabLst>
                      </a:pPr>
                      <a:r>
                        <a:rPr lang="en-US" sz="1600" b="0" kern="1050" dirty="0">
                          <a:effectLst/>
                        </a:rPr>
                        <a:t>7</a:t>
                      </a:r>
                      <a:r>
                        <a:rPr lang="zh-CN" sz="1600" b="0" kern="1050" dirty="0">
                          <a:effectLst/>
                        </a:rPr>
                        <a:t>．</a:t>
                      </a:r>
                      <a:r>
                        <a:rPr lang="en-US" sz="1600" b="0" kern="1050" dirty="0">
                          <a:effectLst/>
                        </a:rPr>
                        <a:t>0</a:t>
                      </a:r>
                      <a:endParaRPr lang="zh-CN" sz="1600" b="0" kern="1050" dirty="0">
                        <a:effectLst/>
                        <a:latin typeface="Calibri" panose="020F0502020204030204" charset="0"/>
                        <a:ea typeface="宋体" panose="02010600030101010101" pitchFamily="2" charset="-122"/>
                        <a:cs typeface="Times New Roman" panose="02020603050405020304" pitchFamily="18" charset="0"/>
                      </a:endParaRPr>
                    </a:p>
                  </a:txBody>
                  <a:tcPr marL="0" marR="0" marT="0" marB="0" anchor="ctr" anchorCtr="1"/>
                </a:tc>
              </a:tr>
            </a:tbl>
          </a:graphicData>
        </a:graphic>
      </p:graphicFrame>
      <p:graphicFrame>
        <p:nvGraphicFramePr>
          <p:cNvPr id="35" name="表格 34"/>
          <p:cNvGraphicFramePr>
            <a:graphicFrameLocks noGrp="1"/>
          </p:cNvGraphicFramePr>
          <p:nvPr/>
        </p:nvGraphicFramePr>
        <p:xfrm>
          <a:off x="1409708" y="4227771"/>
          <a:ext cx="6881886" cy="812800"/>
        </p:xfrm>
        <a:graphic>
          <a:graphicData uri="http://schemas.openxmlformats.org/drawingml/2006/table">
            <a:tbl>
              <a:tblPr firstRow="1" bandRow="1">
                <a:tableStyleId>{5C22544A-7EE6-4342-B048-85BDC9FD1C3A}</a:tableStyleId>
              </a:tblPr>
              <a:tblGrid>
                <a:gridCol w="1146981"/>
                <a:gridCol w="1146981"/>
                <a:gridCol w="1146981"/>
                <a:gridCol w="1146981"/>
                <a:gridCol w="1146981"/>
                <a:gridCol w="1146981"/>
              </a:tblGrid>
              <a:tr h="370840">
                <a:tc>
                  <a:txBody>
                    <a:bodyPr/>
                    <a:lstStyle/>
                    <a:p>
                      <a:pPr indent="0" algn="ctr">
                        <a:lnSpc>
                          <a:spcPts val="1600"/>
                        </a:lnSpc>
                        <a:spcAft>
                          <a:spcPts val="0"/>
                        </a:spcAft>
                      </a:pPr>
                      <a:r>
                        <a:rPr lang="zh-CN" sz="1600" kern="1050">
                          <a:effectLst/>
                          <a:latin typeface="Times New Roman" panose="02020603050405020304" pitchFamily="18" charset="0"/>
                          <a:ea typeface="宋体" panose="02010600030101010101" pitchFamily="2" charset="-122"/>
                        </a:rPr>
                        <a:t>房屋面积（㎡）</a:t>
                      </a: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115</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110</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80</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135</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105</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r>
              <a:tr h="370840">
                <a:tc>
                  <a:txBody>
                    <a:bodyPr/>
                    <a:lstStyle/>
                    <a:p>
                      <a:pPr indent="0" algn="ctr">
                        <a:lnSpc>
                          <a:spcPts val="1600"/>
                        </a:lnSpc>
                        <a:spcAft>
                          <a:spcPts val="0"/>
                        </a:spcAft>
                      </a:pPr>
                      <a:r>
                        <a:rPr lang="zh-CN" sz="1600" kern="1050">
                          <a:effectLst/>
                          <a:latin typeface="Times New Roman" panose="02020603050405020304" pitchFamily="18" charset="0"/>
                          <a:ea typeface="宋体" panose="02010600030101010101" pitchFamily="2" charset="-122"/>
                        </a:rPr>
                        <a:t>销售价格（万元）</a:t>
                      </a: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24.8</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21.6</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18.4</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a:effectLst/>
                          <a:latin typeface="Times New Roman" panose="02020603050405020304" pitchFamily="18" charset="0"/>
                          <a:ea typeface="宋体" panose="02010600030101010101" pitchFamily="2" charset="-122"/>
                        </a:rPr>
                        <a:t>29.2</a:t>
                      </a:r>
                      <a:endParaRPr lang="zh-CN" sz="1600" kern="1050">
                        <a:effectLst/>
                        <a:latin typeface="Times New Roman" panose="02020603050405020304" pitchFamily="18" charset="0"/>
                        <a:ea typeface="宋体" panose="02010600030101010101" pitchFamily="2" charset="-122"/>
                      </a:endParaRPr>
                    </a:p>
                  </a:txBody>
                  <a:tcPr marL="68580" marR="68580" marT="0" marB="0" anchor="ctr" anchorCtr="1"/>
                </a:tc>
                <a:tc>
                  <a:txBody>
                    <a:bodyPr/>
                    <a:lstStyle/>
                    <a:p>
                      <a:pPr indent="0" algn="ctr">
                        <a:lnSpc>
                          <a:spcPts val="1600"/>
                        </a:lnSpc>
                        <a:spcAft>
                          <a:spcPts val="0"/>
                        </a:spcAft>
                      </a:pPr>
                      <a:r>
                        <a:rPr lang="en-US" sz="1600" kern="1050" dirty="0">
                          <a:effectLst/>
                          <a:latin typeface="Times New Roman" panose="02020603050405020304" pitchFamily="18" charset="0"/>
                          <a:ea typeface="宋体" panose="02010600030101010101" pitchFamily="2" charset="-122"/>
                        </a:rPr>
                        <a:t>22</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nchorCtr="1"/>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573062" y="1967610"/>
                <a:ext cx="7915326" cy="3046988"/>
              </a:xfrm>
              <a:prstGeom prst="rect">
                <a:avLst/>
              </a:prstGeom>
            </p:spPr>
            <p:txBody>
              <a:bodyPr wrap="square">
                <a:spAutoFit/>
              </a:bodyPr>
              <a:lstStyle/>
              <a:p>
                <a:pPr indent="457200"/>
                <a:r>
                  <a:rPr lang="en-US" altLang="zh-CN" sz="1600" dirty="0"/>
                  <a:t>1)</a:t>
                </a:r>
                <a:r>
                  <a:rPr lang="zh-CN" altLang="en-US" sz="1600" dirty="0"/>
                  <a:t>根据自变量与因变量的现有数据以及关系，初步设定回归方程。</a:t>
                </a:r>
              </a:p>
              <a:p>
                <a:pPr indent="457200"/>
                <a:r>
                  <a:rPr lang="en-US" altLang="zh-CN" sz="1600" dirty="0"/>
                  <a:t>2)</a:t>
                </a:r>
                <a:r>
                  <a:rPr lang="zh-CN" altLang="en-US" sz="1600" dirty="0"/>
                  <a:t>求出合理的回归系数。</a:t>
                </a:r>
              </a:p>
              <a:p>
                <a:pPr indent="457200"/>
                <a:r>
                  <a:rPr lang="en-US" altLang="zh-CN" sz="1600" dirty="0"/>
                  <a:t>3)</a:t>
                </a:r>
                <a:r>
                  <a:rPr lang="zh-CN" altLang="en-US" sz="1600" dirty="0"/>
                  <a:t>进行相关性检验，确定相关系数。</a:t>
                </a:r>
              </a:p>
              <a:p>
                <a:pPr indent="457200"/>
                <a:r>
                  <a:rPr lang="en-US" altLang="zh-CN" sz="1600" dirty="0"/>
                  <a:t>4)</a:t>
                </a:r>
                <a:r>
                  <a:rPr lang="zh-CN" altLang="en-US" sz="1600" dirty="0"/>
                  <a:t>在符合相关性要求后，即可根据已经得到的回归方程与具体条件相结合，来确定事物的未来状况，并计算预测值的置信区间。</a:t>
                </a:r>
                <a:endParaRPr lang="en-US" altLang="zh-CN" sz="1600" dirty="0"/>
              </a:p>
              <a:p>
                <a:pPr indent="457200"/>
                <a:r>
                  <a:rPr lang="zh-CN" altLang="en-US" sz="1600" dirty="0"/>
                  <a:t>回归分析中常用到的几个概念：</a:t>
                </a:r>
              </a:p>
              <a:p>
                <a:pPr indent="457200"/>
                <a:r>
                  <a:rPr lang="zh-CN" altLang="en-US" sz="1600" dirty="0"/>
                  <a:t>实际值：实际观测到的研究对象特征数据值；</a:t>
                </a:r>
              </a:p>
              <a:p>
                <a:pPr indent="457200"/>
                <a:r>
                  <a:rPr lang="zh-CN" altLang="en-US" sz="1600" dirty="0"/>
                  <a:t>理论值：根据实际值我们可以得到一条倾向线，用数学方法拟合这条曲线，可以得到数学模型，根据这个数学模型计算出来的、与实际值相对应的值，称为理论值； </a:t>
                </a:r>
              </a:p>
              <a:p>
                <a:pPr indent="457200"/>
                <a:r>
                  <a:rPr lang="zh-CN" altLang="en-US" sz="1600" dirty="0"/>
                  <a:t>预测值：实际上也是根据数学模型计算出来的理论值，但它是与未来对应的理论值。 </a:t>
                </a:r>
              </a:p>
              <a:p>
                <a:pPr indent="457200"/>
                <a:r>
                  <a:rPr lang="zh-CN" altLang="en-US" sz="1600" dirty="0"/>
                  <a:t>表示符号：</a:t>
                </a:r>
                <a:r>
                  <a:rPr lang="zh-CN" altLang="en-US" sz="1600" b="1" dirty="0"/>
                  <a:t>实际值，用</a:t>
                </a:r>
                <a14:m>
                  <m:oMath xmlns:m="http://schemas.openxmlformats.org/officeDocument/2006/math">
                    <m:sSub>
                      <m:sSubPr>
                        <m:ctrlPr>
                          <a:rPr lang="zh-CN" altLang="zh-CN" b="1" i="1">
                            <a:latin typeface="Cambria Math"/>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oMath>
                </a14:m>
                <a:r>
                  <a:rPr lang="zh-CN" altLang="en-US" sz="1600" b="1" dirty="0"/>
                  <a:t>表示；理论值，用</a:t>
                </a:r>
                <a14:m>
                  <m:oMath xmlns:m="http://schemas.openxmlformats.org/officeDocument/2006/math">
                    <m:sSub>
                      <m:sSubPr>
                        <m:ctrlPr>
                          <a:rPr lang="zh-CN" altLang="zh-CN" b="1" i="1">
                            <a:latin typeface="Cambria Math"/>
                          </a:rPr>
                        </m:ctrlPr>
                      </m:sSubPr>
                      <m:e>
                        <m:acc>
                          <m:accPr>
                            <m:chr m:val="̂"/>
                            <m:ctrlPr>
                              <a:rPr lang="zh-CN" altLang="zh-CN" b="1" i="1">
                                <a:latin typeface="Cambria Math"/>
                              </a:rPr>
                            </m:ctrlPr>
                          </m:accPr>
                          <m:e>
                            <m:r>
                              <a:rPr lang="en-US" altLang="zh-CN" b="1" i="1">
                                <a:latin typeface="Cambria Math" panose="02040503050406030204" pitchFamily="18" charset="0"/>
                              </a:rPr>
                              <m:t>𝒚</m:t>
                            </m:r>
                          </m:e>
                        </m:acc>
                      </m:e>
                      <m:sub>
                        <m:r>
                          <a:rPr lang="en-US" altLang="zh-CN" b="1" i="1">
                            <a:latin typeface="Cambria Math" panose="02040503050406030204" pitchFamily="18" charset="0"/>
                          </a:rPr>
                          <m:t>𝒊</m:t>
                        </m:r>
                      </m:sub>
                    </m:sSub>
                  </m:oMath>
                </a14:m>
                <a:r>
                  <a:rPr lang="zh-CN" altLang="en-US" sz="1600" b="1" dirty="0"/>
                  <a:t>表示；预测值，用</a:t>
                </a:r>
                <a14:m>
                  <m:oMath xmlns:m="http://schemas.openxmlformats.org/officeDocument/2006/math">
                    <m:sSub>
                      <m:sSubPr>
                        <m:ctrlPr>
                          <a:rPr lang="zh-CN" altLang="zh-CN" b="1" i="1">
                            <a:latin typeface="Cambria Math"/>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𝟎</m:t>
                        </m:r>
                      </m:sub>
                    </m:sSub>
                  </m:oMath>
                </a14:m>
                <a:r>
                  <a:rPr lang="zh-CN" altLang="en-US" sz="1600" b="1" dirty="0"/>
                  <a:t>表示</a:t>
                </a:r>
                <a:r>
                  <a:rPr lang="zh-CN" altLang="en-US" sz="1600" dirty="0"/>
                  <a:t>。</a:t>
                </a:r>
              </a:p>
            </p:txBody>
          </p:sp>
        </mc:Choice>
        <mc:Fallback xmlns="">
          <p:sp>
            <p:nvSpPr>
              <p:cNvPr id="2" name="矩形 1"/>
              <p:cNvSpPr>
                <a:spLocks noRot="1" noChangeAspect="1" noMove="1" noResize="1" noEditPoints="1" noAdjustHandles="1" noChangeArrowheads="1" noChangeShapeType="1" noTextEdit="1"/>
              </p:cNvSpPr>
              <p:nvPr/>
            </p:nvSpPr>
            <p:spPr>
              <a:xfrm>
                <a:off x="573062" y="1967610"/>
                <a:ext cx="7915326" cy="3046988"/>
              </a:xfrm>
              <a:prstGeom prst="rect">
                <a:avLst/>
              </a:prstGeom>
              <a:blipFill rotWithShape="1">
                <a:blip r:embed="rId3"/>
                <a:stretch>
                  <a:fillRect l="-385" t="-600" b="-2400"/>
                </a:stretch>
              </a:blipFill>
            </p:spPr>
            <p:txBody>
              <a:bodyPr/>
              <a:lstStyle/>
              <a:p>
                <a:r>
                  <a:rPr lang="zh-CN" altLang="en-US">
                    <a:noFill/>
                  </a:rPr>
                  <a:t> </a:t>
                </a:r>
              </a:p>
            </p:txBody>
          </p:sp>
        </mc:Fallback>
      </mc:AlternateContent>
      <p:sp>
        <p:nvSpPr>
          <p:cNvPr id="82" name="矩形 81"/>
          <p:cNvSpPr/>
          <p:nvPr/>
        </p:nvSpPr>
        <p:spPr>
          <a:xfrm>
            <a:off x="259814" y="874479"/>
            <a:ext cx="2154757" cy="369332"/>
          </a:xfrm>
          <a:prstGeom prst="rect">
            <a:avLst/>
          </a:prstGeom>
        </p:spPr>
        <p:txBody>
          <a:bodyPr wrap="none">
            <a:spAutoFit/>
          </a:bodyPr>
          <a:lstStyle/>
          <a:p>
            <a:r>
              <a:rPr lang="en-US" altLang="zh-CN" dirty="0"/>
              <a:t>4.1.2 </a:t>
            </a:r>
            <a:r>
              <a:rPr lang="zh-CN" altLang="en-US" dirty="0"/>
              <a:t>回归分析步骤</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4</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4.1</a:t>
            </a:r>
            <a:r>
              <a:rPr lang="zh-CN" altLang="en-US" sz="2100" b="1" spc="225" dirty="0">
                <a:solidFill>
                  <a:prstClr val="white"/>
                </a:solidFill>
              </a:rPr>
              <a:t>　回归基本概念</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573062" y="1967610"/>
            <a:ext cx="7915326" cy="1077218"/>
          </a:xfrm>
          <a:prstGeom prst="rect">
            <a:avLst/>
          </a:prstGeom>
        </p:spPr>
        <p:txBody>
          <a:bodyPr wrap="square">
            <a:spAutoFit/>
          </a:bodyPr>
          <a:lstStyle/>
          <a:p>
            <a:pPr indent="457200"/>
            <a:r>
              <a:rPr lang="zh-CN" altLang="en-US" sz="1600" dirty="0"/>
              <a:t>为使回归分析方程较能符合实际，首先应尽可能判断自变量的可能种类和个数，并在观察事物发展规律的基础上定性回归方程的可能类型；其次，力求掌握较充分的高质量统计数据，再运用统计方法，利用数学工具和相关软件，从定量方面计算或改进定性判断。</a:t>
            </a:r>
          </a:p>
        </p:txBody>
      </p:sp>
      <p:sp>
        <p:nvSpPr>
          <p:cNvPr id="82" name="矩形 81"/>
          <p:cNvSpPr/>
          <p:nvPr/>
        </p:nvSpPr>
        <p:spPr>
          <a:xfrm>
            <a:off x="259814" y="874479"/>
            <a:ext cx="3078087" cy="369332"/>
          </a:xfrm>
          <a:prstGeom prst="rect">
            <a:avLst/>
          </a:prstGeom>
        </p:spPr>
        <p:txBody>
          <a:bodyPr wrap="none">
            <a:spAutoFit/>
          </a:bodyPr>
          <a:lstStyle/>
          <a:p>
            <a:r>
              <a:rPr lang="en-US" altLang="zh-CN" dirty="0"/>
              <a:t>4.1.2 </a:t>
            </a:r>
            <a:r>
              <a:rPr lang="zh-CN" altLang="en-US" dirty="0"/>
              <a:t>回归分析要注意的问题</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4.1</a:t>
            </a:r>
            <a:r>
              <a:rPr lang="zh-CN" altLang="en-US" sz="2100" b="1" spc="225" dirty="0">
                <a:solidFill>
                  <a:prstClr val="white"/>
                </a:solidFill>
              </a:rPr>
              <a:t>　回归基本概念</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54534" y="2086295"/>
            <a:ext cx="5693399" cy="426279"/>
            <a:chOff x="1807265" y="3866296"/>
            <a:chExt cx="5693399" cy="426279"/>
          </a:xfrm>
          <a:solidFill>
            <a:schemeClr val="bg2"/>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2739853"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4.1</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回归基本概念</a:t>
              </a: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0" y="1169836"/>
              <a:ext cx="1114119" cy="523220"/>
            </a:xfrm>
            <a:prstGeom prst="rect">
              <a:avLst/>
            </a:prstGeom>
            <a:grpFill/>
          </p:spPr>
          <p:txBody>
            <a:bodyPr wrap="none" rtlCol="0">
              <a:spAutoFit/>
            </a:bodyPr>
            <a:lstStyle/>
            <a:p>
              <a:pPr algn="ctr"/>
              <a:r>
                <a:rPr lang="zh-CN" altLang="en-US" sz="2800" dirty="0">
                  <a:solidFill>
                    <a:schemeClr val="accent4"/>
                  </a:solidFill>
                </a:rPr>
                <a:t>第四章　回归</a:t>
              </a:r>
            </a:p>
          </p:txBody>
        </p:sp>
      </p:grpSp>
      <p:grpSp>
        <p:nvGrpSpPr>
          <p:cNvPr id="57" name="组合 56"/>
          <p:cNvGrpSpPr/>
          <p:nvPr/>
        </p:nvGrpSpPr>
        <p:grpSpPr>
          <a:xfrm>
            <a:off x="1754534" y="2628470"/>
            <a:ext cx="5693399" cy="426278"/>
            <a:chOff x="1807265" y="2935089"/>
            <a:chExt cx="5693399" cy="426278"/>
          </a:xfrm>
          <a:solidFill>
            <a:srgbClr val="000066"/>
          </a:solidFill>
        </p:grpSpPr>
        <p:sp>
          <p:nvSpPr>
            <p:cNvPr id="74" name="圆角矩形 73"/>
            <p:cNvSpPr/>
            <p:nvPr/>
          </p:nvSpPr>
          <p:spPr>
            <a:xfrm>
              <a:off x="1807265" y="2935089"/>
              <a:ext cx="5693399" cy="394200"/>
            </a:xfrm>
            <a:prstGeom prst="roundRect">
              <a:avLst>
                <a:gd name="adj" fmla="val 20658"/>
              </a:avLst>
            </a:prstGeom>
            <a:solidFill>
              <a:srgbClr val="0000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2739853" cy="415498"/>
            </a:xfrm>
            <a:prstGeom prst="rect">
              <a:avLst/>
            </a:prstGeom>
            <a:no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4.2</a:t>
              </a:r>
              <a:r>
                <a:rPr lang="zh-CN" altLang="en-US" sz="2100" spc="225" dirty="0">
                  <a:solidFill>
                    <a:schemeClr val="bg1"/>
                  </a:solidFill>
                  <a:latin typeface="微软雅黑" panose="020B0503020204020204" pitchFamily="34" charset="-122"/>
                  <a:ea typeface="微软雅黑" panose="020B0503020204020204" pitchFamily="34" charset="-122"/>
                </a:rPr>
                <a:t>　一元回归分析</a:t>
              </a:r>
            </a:p>
          </p:txBody>
        </p:sp>
      </p:grpSp>
      <p:grpSp>
        <p:nvGrpSpPr>
          <p:cNvPr id="58" name="组合 57"/>
          <p:cNvGrpSpPr/>
          <p:nvPr/>
        </p:nvGrpSpPr>
        <p:grpSpPr>
          <a:xfrm>
            <a:off x="1754534" y="3193295"/>
            <a:ext cx="5693399" cy="426278"/>
            <a:chOff x="1807265" y="3400693"/>
            <a:chExt cx="5693399" cy="426278"/>
          </a:xfrm>
          <a:solidFill>
            <a:schemeClr val="bg2"/>
          </a:solidFill>
        </p:grpSpPr>
        <p:sp>
          <p:nvSpPr>
            <p:cNvPr id="71" name="圆角矩形 7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41147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4.3</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多元线性回归分析</a:t>
              </a: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p>
          </p:txBody>
        </p:sp>
      </p:grpSp>
      <p:grpSp>
        <p:nvGrpSpPr>
          <p:cNvPr id="60" name="组合 59"/>
          <p:cNvGrpSpPr/>
          <p:nvPr/>
        </p:nvGrpSpPr>
        <p:grpSpPr>
          <a:xfrm>
            <a:off x="1754534" y="4322946"/>
            <a:ext cx="5693399" cy="426278"/>
            <a:chOff x="1807265" y="4331900"/>
            <a:chExt cx="5693399" cy="426278"/>
          </a:xfrm>
        </p:grpSpPr>
        <p:sp>
          <p:nvSpPr>
            <p:cNvPr id="67" name="圆角矩形 66"/>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1881814" y="4342680"/>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其他回归分析</a:t>
              </a:r>
            </a:p>
          </p:txBody>
        </p:sp>
      </p:grpSp>
      <p:grpSp>
        <p:nvGrpSpPr>
          <p:cNvPr id="61" name="组合 60"/>
          <p:cNvGrpSpPr/>
          <p:nvPr/>
        </p:nvGrpSpPr>
        <p:grpSpPr>
          <a:xfrm>
            <a:off x="1778481" y="5494411"/>
            <a:ext cx="5693399" cy="415498"/>
            <a:chOff x="1818097" y="4753860"/>
            <a:chExt cx="5693399" cy="415498"/>
          </a:xfrm>
        </p:grpSpPr>
        <p:sp>
          <p:nvSpPr>
            <p:cNvPr id="65" name="圆角矩形 64"/>
            <p:cNvSpPr/>
            <p:nvPr/>
          </p:nvSpPr>
          <p:spPr>
            <a:xfrm>
              <a:off x="1818097" y="475817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矩形 65"/>
            <p:cNvSpPr/>
            <p:nvPr/>
          </p:nvSpPr>
          <p:spPr>
            <a:xfrm>
              <a:off x="1887572" y="4753860"/>
              <a:ext cx="780983" cy="415498"/>
            </a:xfrm>
            <a:prstGeom prst="rect">
              <a:avLst/>
            </a:prstGeom>
          </p:spPr>
          <p:txBody>
            <a:bodyPr wrap="none">
              <a:spAutoFit/>
            </a:bodyPr>
            <a:lstStyle/>
            <a:p>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习题</a:t>
              </a: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2739853"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逻辑回归分析</a:t>
              </a:r>
            </a:p>
          </p:txBody>
        </p:sp>
      </p:grpSp>
      <p:pic>
        <p:nvPicPr>
          <p:cNvPr id="5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6</a:t>
            </a:fld>
            <a:endParaRPr lang="zh-CN" altLang="en-US" dirty="0"/>
          </a:p>
        </p:txBody>
      </p:sp>
      <p:sp>
        <p:nvSpPr>
          <p:cNvPr id="73" name="矩形 72"/>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p>
        </p:txBody>
      </p:sp>
      <p:grpSp>
        <p:nvGrpSpPr>
          <p:cNvPr id="62" name="组合 61"/>
          <p:cNvGrpSpPr/>
          <p:nvPr/>
        </p:nvGrpSpPr>
        <p:grpSpPr>
          <a:xfrm>
            <a:off x="1754534" y="4924174"/>
            <a:ext cx="6392304" cy="426278"/>
            <a:chOff x="1807265" y="4331900"/>
            <a:chExt cx="6392304" cy="426278"/>
          </a:xfrm>
        </p:grpSpPr>
        <p:sp>
          <p:nvSpPr>
            <p:cNvPr id="63" name="圆角矩形 62"/>
            <p:cNvSpPr/>
            <p:nvPr/>
          </p:nvSpPr>
          <p:spPr>
            <a:xfrm>
              <a:off x="1807265" y="43319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p:cNvSpPr/>
            <p:nvPr/>
          </p:nvSpPr>
          <p:spPr>
            <a:xfrm>
              <a:off x="1881814" y="4342680"/>
              <a:ext cx="631775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实战：用回归分析方法给自己的房子定价</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573062" y="1967610"/>
                <a:ext cx="7915326" cy="3132974"/>
              </a:xfrm>
              <a:prstGeom prst="rect">
                <a:avLst/>
              </a:prstGeom>
            </p:spPr>
            <p:txBody>
              <a:bodyPr wrap="square">
                <a:spAutoFit/>
              </a:bodyPr>
              <a:lstStyle/>
              <a:p>
                <a:pPr indent="457200"/>
                <a:r>
                  <a:rPr lang="zh-CN" altLang="en-US" sz="1600" dirty="0"/>
                  <a:t>设</a:t>
                </a:r>
                <a:r>
                  <a:rPr lang="en-US" altLang="zh-CN" sz="1600" dirty="0"/>
                  <a:t>x, y</a:t>
                </a:r>
                <a:r>
                  <a:rPr lang="zh-CN" altLang="en-US" sz="1600" dirty="0"/>
                  <a:t>为两个经济变量，变量 </a:t>
                </a:r>
                <a:r>
                  <a:rPr lang="en-US" altLang="zh-CN" sz="1600" dirty="0"/>
                  <a:t>y </a:t>
                </a:r>
                <a:r>
                  <a:rPr lang="zh-CN" altLang="en-US" sz="1600" dirty="0"/>
                  <a:t>受到变量</a:t>
                </a:r>
                <a:r>
                  <a:rPr lang="en-US" altLang="zh-CN" sz="1600" dirty="0"/>
                  <a:t>x</a:t>
                </a:r>
                <a:r>
                  <a:rPr lang="zh-CN" altLang="en-US" sz="1600" dirty="0"/>
                  <a:t>的影响。将 </a:t>
                </a:r>
                <a:r>
                  <a:rPr lang="en-US" altLang="zh-CN" sz="1600" dirty="0"/>
                  <a:t>y </a:t>
                </a:r>
                <a:r>
                  <a:rPr lang="zh-CN" altLang="en-US" sz="1600" dirty="0"/>
                  <a:t>和</a:t>
                </a:r>
                <a:r>
                  <a:rPr lang="en-US" altLang="zh-CN" sz="1600" dirty="0"/>
                  <a:t>x</a:t>
                </a:r>
                <a:r>
                  <a:rPr lang="zh-CN" altLang="en-US" sz="1600" dirty="0"/>
                  <a:t>之间的关系表示为：</a:t>
                </a:r>
                <a:endParaRPr lang="en-US" altLang="zh-CN" sz="1600" dirty="0"/>
              </a:p>
              <a:p>
                <a:pPr indent="457200" algn="ctr"/>
                <a14:m>
                  <m:oMath xmlns:m="http://schemas.openxmlformats.org/officeDocument/2006/math">
                    <m:r>
                      <m:rPr>
                        <m:sty m:val="p"/>
                      </m:rPr>
                      <a:rPr lang="en-US" altLang="zh-CN">
                        <a:latin typeface="Cambria Math" panose="02040503050406030204" pitchFamily="18" charset="0"/>
                      </a:rPr>
                      <m:t>y</m:t>
                    </m:r>
                    <m:r>
                      <a:rPr lang="en-US" altLang="zh-CN">
                        <a:latin typeface="Cambria Math" panose="02040503050406030204" pitchFamily="18" charset="0"/>
                      </a:rPr>
                      <m:t>=</m:t>
                    </m:r>
                    <m:r>
                      <a:rPr lang="en-US" altLang="zh-CN" i="1">
                        <a:latin typeface="Cambria Math" panose="02040503050406030204" pitchFamily="18" charset="0"/>
                      </a:rPr>
                      <m:t>𝑓</m:t>
                    </m:r>
                    <m:d>
                      <m:dPr>
                        <m:ctrlPr>
                          <a:rPr lang="zh-CN" altLang="zh-CN" i="1">
                            <a:latin typeface="Cambria Math"/>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𝜃</m:t>
                        </m:r>
                      </m:e>
                    </m:d>
                    <m:r>
                      <a:rPr lang="en-US" altLang="zh-CN">
                        <a:latin typeface="Cambria Math" panose="02040503050406030204" pitchFamily="18" charset="0"/>
                      </a:rPr>
                      <m:t>+</m:t>
                    </m:r>
                    <m:r>
                      <a:rPr lang="en-US" altLang="zh-CN" i="1">
                        <a:latin typeface="Cambria Math" panose="02040503050406030204" pitchFamily="18" charset="0"/>
                      </a:rPr>
                      <m:t>𝜀</m:t>
                    </m:r>
                  </m:oMath>
                </a14:m>
                <a:r>
                  <a:rPr lang="en-US" altLang="zh-CN" sz="1600" dirty="0"/>
                  <a:t>		</a:t>
                </a:r>
                <a:r>
                  <a:rPr lang="zh-CN" altLang="zh-CN" dirty="0"/>
                  <a:t>（</a:t>
                </a:r>
                <a:r>
                  <a:rPr lang="en-US" altLang="zh-CN" dirty="0"/>
                  <a:t>4.1</a:t>
                </a:r>
                <a:r>
                  <a:rPr lang="zh-CN" altLang="zh-CN" dirty="0"/>
                  <a:t>）</a:t>
                </a:r>
                <a:endParaRPr lang="en-US" altLang="zh-CN" dirty="0"/>
              </a:p>
              <a:p>
                <a:pPr indent="457200"/>
                <a:r>
                  <a:rPr lang="zh-CN" altLang="en-US" sz="1600" dirty="0"/>
                  <a:t>（</a:t>
                </a:r>
                <a:r>
                  <a:rPr lang="en-US" altLang="zh-CN" sz="1600" dirty="0"/>
                  <a:t>4.1</a:t>
                </a:r>
                <a:r>
                  <a:rPr lang="zh-CN" altLang="en-US" sz="1600" dirty="0"/>
                  <a:t>）称为一元回归模型，其中</a:t>
                </a:r>
                <a14:m>
                  <m:oMath xmlns:m="http://schemas.openxmlformats.org/officeDocument/2006/math">
                    <m:r>
                      <a:rPr lang="en-US" altLang="zh-CN" sz="1600" i="1">
                        <a:latin typeface="Cambria Math" panose="02040503050406030204" pitchFamily="18" charset="0"/>
                      </a:rPr>
                      <m:t>𝑓</m:t>
                    </m:r>
                  </m:oMath>
                </a14:m>
                <a:r>
                  <a:rPr lang="zh-CN" altLang="en-US" sz="1600" dirty="0"/>
                  <a:t>为满足一定条件的函数，称为回归函数；</a:t>
                </a:r>
                <a:r>
                  <a:rPr lang="en-US" altLang="zh-CN" sz="1600" dirty="0"/>
                  <a:t> </a:t>
                </a:r>
                <a14:m>
                  <m:oMath xmlns:m="http://schemas.openxmlformats.org/officeDocument/2006/math">
                    <m:r>
                      <a:rPr lang="en-US" altLang="zh-CN" sz="1600" i="1">
                        <a:latin typeface="Cambria Math" panose="02040503050406030204" pitchFamily="18" charset="0"/>
                      </a:rPr>
                      <m:t>𝜃</m:t>
                    </m:r>
                  </m:oMath>
                </a14:m>
                <a:r>
                  <a:rPr lang="zh-CN" altLang="en-US" sz="1600" dirty="0"/>
                  <a:t>为参数，称为回归模型参数；</a:t>
                </a:r>
                <a:r>
                  <a:rPr lang="en-US" altLang="zh-CN" sz="1600" dirty="0"/>
                  <a:t> </a:t>
                </a:r>
                <a14:m>
                  <m:oMath xmlns:m="http://schemas.openxmlformats.org/officeDocument/2006/math">
                    <m:r>
                      <a:rPr lang="en-US" altLang="zh-CN" sz="1600" i="1">
                        <a:latin typeface="Cambria Math" panose="02040503050406030204" pitchFamily="18" charset="0"/>
                      </a:rPr>
                      <m:t>𝜀</m:t>
                    </m:r>
                  </m:oMath>
                </a14:m>
                <a:r>
                  <a:rPr lang="zh-CN" altLang="en-US" sz="1600" dirty="0"/>
                  <a:t>为随机变量，称为误差项或扰动项；</a:t>
                </a:r>
                <a:r>
                  <a:rPr lang="en-US" altLang="zh-CN" sz="1600" dirty="0"/>
                  <a:t> </a:t>
                </a:r>
                <a14:m>
                  <m:oMath xmlns:m="http://schemas.openxmlformats.org/officeDocument/2006/math">
                    <m:r>
                      <m:rPr>
                        <m:sty m:val="p"/>
                      </m:rPr>
                      <a:rPr lang="en-US" altLang="zh-CN" sz="1600">
                        <a:latin typeface="Cambria Math" panose="02040503050406030204" pitchFamily="18" charset="0"/>
                      </a:rPr>
                      <m:t>y</m:t>
                    </m:r>
                  </m:oMath>
                </a14:m>
                <a:r>
                  <a:rPr lang="zh-CN" altLang="en-US" sz="1600" dirty="0"/>
                  <a:t>称为因变量，</a:t>
                </a:r>
                <a:r>
                  <a:rPr lang="en-US" altLang="zh-CN" sz="1600" dirty="0"/>
                  <a:t> </a:t>
                </a:r>
                <a14:m>
                  <m:oMath xmlns:m="http://schemas.openxmlformats.org/officeDocument/2006/math">
                    <m:r>
                      <a:rPr lang="en-US" altLang="zh-CN" sz="1600" i="1">
                        <a:latin typeface="Cambria Math" panose="02040503050406030204" pitchFamily="18" charset="0"/>
                      </a:rPr>
                      <m:t>𝑥</m:t>
                    </m:r>
                  </m:oMath>
                </a14:m>
                <a:r>
                  <a:rPr lang="zh-CN" altLang="en-US" sz="1600" dirty="0"/>
                  <a:t>称为自变量。</a:t>
                </a:r>
                <a:endParaRPr lang="en-US" altLang="zh-CN" sz="1600" dirty="0"/>
              </a:p>
              <a:p>
                <a:pPr indent="457200"/>
                <a:r>
                  <a:rPr lang="zh-CN" altLang="en-US" sz="1600" dirty="0"/>
                  <a:t>当研究一个经济变量对另一个经济变量的影响时，一元回归分析是最为常用的方法。</a:t>
                </a:r>
                <a:endParaRPr lang="en-US" altLang="zh-CN" sz="1600" dirty="0"/>
              </a:p>
              <a:p>
                <a:pPr indent="457200"/>
                <a:r>
                  <a:rPr lang="zh-CN" altLang="en-US" sz="1600" dirty="0"/>
                  <a:t>在简单的回归模型中，回归函数为解释变量的线性函数，回归模型称为一元线性回归模型，表达式为：</a:t>
                </a:r>
                <a:endParaRPr lang="en-US" altLang="zh-CN" sz="1600" dirty="0"/>
              </a:p>
              <a:p>
                <a:pPr indent="457200" algn="ctr"/>
                <a14:m>
                  <m:oMath xmlns:m="http://schemas.openxmlformats.org/officeDocument/2006/math">
                    <m:r>
                      <a:rPr lang="en-US" altLang="zh-CN" i="1">
                        <a:latin typeface="Cambria Math" panose="02040503050406030204" pitchFamily="18" charset="0"/>
                      </a:rPr>
                      <m:t>𝑦</m:t>
                    </m:r>
                    <m:r>
                      <a:rPr lang="en-US" altLang="zh-CN">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𝜀</m:t>
                    </m:r>
                  </m:oMath>
                </a14:m>
                <a:r>
                  <a:rPr lang="en-US" altLang="zh-CN" sz="1600" dirty="0"/>
                  <a:t>		 (4.2)</a:t>
                </a:r>
              </a:p>
              <a:p>
                <a:pPr indent="457200"/>
                <a:r>
                  <a:rPr lang="zh-CN" altLang="en-US" sz="1600" dirty="0"/>
                  <a:t>其中的回归模型参数</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1</m:t>
                        </m:r>
                      </m:sub>
                    </m:sSub>
                  </m:oMath>
                </a14:m>
                <a:r>
                  <a:rPr lang="zh-CN" altLang="en-US" sz="1600" dirty="0"/>
                  <a:t>称为回归系数。</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0</m:t>
                        </m:r>
                      </m:sub>
                    </m:sSub>
                  </m:oMath>
                </a14:m>
                <a:r>
                  <a:rPr lang="zh-CN" altLang="en-US" sz="1600" dirty="0"/>
                  <a:t>称为常数项，也称截距项，</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𝛽</m:t>
                        </m:r>
                      </m:e>
                      <m:sub>
                        <m:r>
                          <a:rPr lang="en-US" altLang="zh-CN" sz="1600" i="1">
                            <a:latin typeface="Cambria Math" panose="02040503050406030204" pitchFamily="18" charset="0"/>
                          </a:rPr>
                          <m:t>1</m:t>
                        </m:r>
                      </m:sub>
                    </m:sSub>
                  </m:oMath>
                </a14:m>
                <a:r>
                  <a:rPr lang="zh-CN" altLang="en-US" sz="1600" dirty="0"/>
                  <a:t>称为斜率。</a:t>
                </a:r>
                <a:endParaRPr lang="en-US" altLang="zh-CN" sz="1600" dirty="0"/>
              </a:p>
            </p:txBody>
          </p:sp>
        </mc:Choice>
        <mc:Fallback xmlns="">
          <p:sp>
            <p:nvSpPr>
              <p:cNvPr id="2" name="矩形 1"/>
              <p:cNvSpPr>
                <a:spLocks noRot="1" noChangeAspect="1" noMove="1" noResize="1" noEditPoints="1" noAdjustHandles="1" noChangeArrowheads="1" noChangeShapeType="1" noTextEdit="1"/>
              </p:cNvSpPr>
              <p:nvPr/>
            </p:nvSpPr>
            <p:spPr>
              <a:xfrm>
                <a:off x="573062" y="1967610"/>
                <a:ext cx="7915326" cy="3132974"/>
              </a:xfrm>
              <a:prstGeom prst="rect">
                <a:avLst/>
              </a:prstGeom>
              <a:blipFill rotWithShape="1">
                <a:blip r:embed="rId3"/>
                <a:stretch>
                  <a:fillRect l="-385" t="-584" b="-584"/>
                </a:stretch>
              </a:blipFill>
            </p:spPr>
            <p:txBody>
              <a:bodyPr/>
              <a:lstStyle/>
              <a:p>
                <a:r>
                  <a:rPr lang="zh-CN" altLang="en-US">
                    <a:noFill/>
                  </a:rPr>
                  <a:t> </a:t>
                </a:r>
                <a:endParaRPr lang="zh-CN" altLang="en-US">
                  <a:noFill/>
                </a:endParaRPr>
              </a:p>
            </p:txBody>
          </p:sp>
        </mc:Fallback>
      </mc:AlternateContent>
      <p:sp>
        <p:nvSpPr>
          <p:cNvPr id="82" name="矩形 81"/>
          <p:cNvSpPr/>
          <p:nvPr/>
        </p:nvSpPr>
        <p:spPr>
          <a:xfrm>
            <a:off x="259814" y="874479"/>
            <a:ext cx="3308919" cy="369332"/>
          </a:xfrm>
          <a:prstGeom prst="rect">
            <a:avLst/>
          </a:prstGeom>
        </p:spPr>
        <p:txBody>
          <a:bodyPr wrap="none">
            <a:spAutoFit/>
          </a:bodyPr>
          <a:lstStyle/>
          <a:p>
            <a:r>
              <a:rPr lang="en-US" altLang="zh-CN" dirty="0"/>
              <a:t>4.2.1 </a:t>
            </a:r>
            <a:r>
              <a:rPr lang="zh-CN" altLang="en-US" dirty="0"/>
              <a:t>一元回归分析的模型设定</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7</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mc:AlternateContent xmlns:mc="http://schemas.openxmlformats.org/markup-compatibility/2006" xmlns:a14="http://schemas.microsoft.com/office/drawing/2010/main">
        <mc:Choice Requires="a14">
          <p:sp>
            <p:nvSpPr>
              <p:cNvPr id="2" name="矩形 1"/>
              <p:cNvSpPr/>
              <p:nvPr/>
            </p:nvSpPr>
            <p:spPr>
              <a:xfrm>
                <a:off x="573062" y="1967610"/>
                <a:ext cx="7915326" cy="1871090"/>
              </a:xfrm>
              <a:prstGeom prst="rect">
                <a:avLst/>
              </a:prstGeom>
            </p:spPr>
            <p:txBody>
              <a:bodyPr wrap="square">
                <a:spAutoFit/>
              </a:bodyPr>
              <a:lstStyle/>
              <a:p>
                <a:pPr indent="457200"/>
                <a:r>
                  <a:rPr lang="zh-CN" altLang="en-US" sz="1600" dirty="0"/>
                  <a:t>回归模型的设定给出了回归函数的形式，但模型中的回归参数是未知的。要对模型参数进行估计和统计推断，需要从总体中抽取样本以获得数据。设从总体中抽取</a:t>
                </a:r>
                <a:r>
                  <a:rPr lang="en-US" altLang="zh-CN" sz="1600" dirty="0"/>
                  <a:t>n </a:t>
                </a:r>
                <a:r>
                  <a:rPr lang="zh-CN" altLang="en-US" sz="1600" dirty="0"/>
                  <a:t>个样本，样本编号为</a:t>
                </a:r>
                <a:r>
                  <a:rPr lang="en-US" altLang="zh-CN" sz="1600" dirty="0" err="1"/>
                  <a:t>i</a:t>
                </a:r>
                <a:r>
                  <a:rPr lang="en-US" altLang="zh-CN" sz="1600" dirty="0"/>
                  <a:t> </a:t>
                </a:r>
                <a:r>
                  <a:rPr lang="zh-CN" altLang="en-US" sz="1600" dirty="0"/>
                  <a:t>，</a:t>
                </a:r>
                <a:r>
                  <a:rPr lang="en-US" altLang="zh-CN" sz="1600" dirty="0" err="1"/>
                  <a:t>i</a:t>
                </a:r>
                <a:r>
                  <a:rPr lang="en-US" altLang="zh-CN" sz="1600" dirty="0"/>
                  <a:t> = 1,2,…,n</a:t>
                </a:r>
                <a:r>
                  <a:rPr lang="zh-CN" altLang="en-US" sz="1600" dirty="0"/>
                  <a:t>。第</a:t>
                </a:r>
                <a:r>
                  <a:rPr lang="en-US" altLang="zh-CN" sz="1600" dirty="0" err="1"/>
                  <a:t>i</a:t>
                </a:r>
                <a:r>
                  <a:rPr lang="en-US" altLang="zh-CN" sz="1600" dirty="0"/>
                  <a:t> </a:t>
                </a:r>
                <a:r>
                  <a:rPr lang="zh-CN" altLang="en-US" sz="1600" dirty="0"/>
                  <a:t>个样本为</a:t>
                </a:r>
                <a:r>
                  <a:rPr lang="en-US" altLang="zh-CN" sz="1600" dirty="0"/>
                  <a:t>xi</a:t>
                </a:r>
                <a:r>
                  <a:rPr lang="zh-CN" altLang="en-US" sz="1600" dirty="0"/>
                  <a:t>和</a:t>
                </a:r>
                <a:r>
                  <a:rPr lang="en-US" altLang="zh-CN" sz="1600" dirty="0" err="1"/>
                  <a:t>yi</a:t>
                </a:r>
                <a:r>
                  <a:rPr lang="en-US" altLang="zh-CN" sz="1600" dirty="0"/>
                  <a:t> </a:t>
                </a:r>
                <a:r>
                  <a:rPr lang="zh-CN" altLang="en-US" sz="1600" dirty="0"/>
                  <a:t>。将回归模型（</a:t>
                </a:r>
                <a:r>
                  <a:rPr lang="en-US" altLang="zh-CN" sz="1600" dirty="0"/>
                  <a:t>4.2</a:t>
                </a:r>
                <a:r>
                  <a:rPr lang="zh-CN" altLang="en-US" sz="1600" dirty="0"/>
                  <a:t>）应用于每个样本得出：</a:t>
                </a:r>
                <a:endParaRPr lang="en-US" altLang="zh-CN" sz="1600" dirty="0"/>
              </a:p>
              <a:p>
                <a:pPr indent="457200" algn="ct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𝑛</m:t>
                    </m:r>
                  </m:oMath>
                </a14:m>
                <a:r>
                  <a:rPr lang="en-US" altLang="zh-CN" dirty="0"/>
                  <a:t>		(4.3)</a:t>
                </a:r>
              </a:p>
              <a:p>
                <a:pPr indent="457200"/>
                <a:r>
                  <a:rPr lang="zh-CN" altLang="en-US" sz="1600" dirty="0"/>
                  <a:t>（</a:t>
                </a:r>
                <a:r>
                  <a:rPr lang="en-US" altLang="zh-CN" sz="1600" dirty="0"/>
                  <a:t>4.3</a:t>
                </a:r>
                <a:r>
                  <a:rPr lang="zh-CN" altLang="en-US" sz="1600" dirty="0"/>
                  <a:t>）称为样本回归模型。</a:t>
                </a:r>
                <a:endParaRPr lang="en-US" altLang="zh-CN" sz="1600" dirty="0"/>
              </a:p>
              <a:p>
                <a:pPr indent="457200"/>
                <a:r>
                  <a:rPr lang="zh-CN" altLang="en-US" sz="1600" dirty="0"/>
                  <a:t>注意，来自同一个总体的不同样本，其回归模型具有不同的误差项</a:t>
                </a:r>
                <a14:m>
                  <m:oMath xmlns:m="http://schemas.openxmlformats.org/officeDocument/2006/math">
                    <m:sSub>
                      <m:sSubPr>
                        <m:ctrlPr>
                          <a:rPr lang="zh-CN" altLang="zh-CN" sz="1600" i="1">
                            <a:latin typeface="Cambria Math"/>
                          </a:rPr>
                        </m:ctrlPr>
                      </m:sSubPr>
                      <m:e>
                        <m:r>
                          <a:rPr lang="en-US" altLang="zh-CN" sz="1600" i="1">
                            <a:latin typeface="Cambria Math" panose="02040503050406030204" pitchFamily="18" charset="0"/>
                          </a:rPr>
                          <m:t>𝜀</m:t>
                        </m:r>
                      </m:e>
                      <m:sub>
                        <m:r>
                          <a:rPr lang="en-US" altLang="zh-CN" sz="1600" i="1">
                            <a:latin typeface="Cambria Math" panose="02040503050406030204" pitchFamily="18" charset="0"/>
                          </a:rPr>
                          <m:t>𝑖</m:t>
                        </m:r>
                      </m:sub>
                    </m:sSub>
                  </m:oMath>
                </a14:m>
                <a:r>
                  <a:rPr lang="zh-CN" altLang="en-US" sz="1600" dirty="0"/>
                  <a:t>。</a:t>
                </a:r>
                <a:endParaRPr lang="en-US" altLang="zh-CN" sz="1600" dirty="0"/>
              </a:p>
            </p:txBody>
          </p:sp>
        </mc:Choice>
        <mc:Fallback xmlns="">
          <p:sp>
            <p:nvSpPr>
              <p:cNvPr id="2" name="矩形 1"/>
              <p:cNvSpPr>
                <a:spLocks noRot="1" noChangeAspect="1" noMove="1" noResize="1" noEditPoints="1" noAdjustHandles="1" noChangeArrowheads="1" noChangeShapeType="1" noTextEdit="1"/>
              </p:cNvSpPr>
              <p:nvPr/>
            </p:nvSpPr>
            <p:spPr>
              <a:xfrm>
                <a:off x="573062" y="1967610"/>
                <a:ext cx="7915326" cy="1871090"/>
              </a:xfrm>
              <a:prstGeom prst="rect">
                <a:avLst/>
              </a:prstGeom>
              <a:blipFill rotWithShape="1">
                <a:blip r:embed="rId3"/>
                <a:stretch>
                  <a:fillRect l="-385" t="-977" r="-77" b="-1954"/>
                </a:stretch>
              </a:blipFill>
            </p:spPr>
            <p:txBody>
              <a:bodyPr/>
              <a:lstStyle/>
              <a:p>
                <a:r>
                  <a:rPr lang="zh-CN" altLang="en-US">
                    <a:noFill/>
                  </a:rPr>
                  <a:t> </a:t>
                </a:r>
                <a:endParaRPr lang="zh-CN" altLang="en-US">
                  <a:noFill/>
                </a:endParaRPr>
              </a:p>
            </p:txBody>
          </p:sp>
        </mc:Fallback>
      </mc:AlternateContent>
      <p:sp>
        <p:nvSpPr>
          <p:cNvPr id="82" name="矩形 81"/>
          <p:cNvSpPr/>
          <p:nvPr/>
        </p:nvSpPr>
        <p:spPr>
          <a:xfrm>
            <a:off x="259814" y="874479"/>
            <a:ext cx="3308919" cy="369332"/>
          </a:xfrm>
          <a:prstGeom prst="rect">
            <a:avLst/>
          </a:prstGeom>
        </p:spPr>
        <p:txBody>
          <a:bodyPr wrap="none">
            <a:spAutoFit/>
          </a:bodyPr>
          <a:lstStyle/>
          <a:p>
            <a:r>
              <a:rPr lang="en-US" altLang="zh-CN" dirty="0"/>
              <a:t>4.2.1 </a:t>
            </a:r>
            <a:r>
              <a:rPr lang="zh-CN" altLang="en-US" dirty="0"/>
              <a:t>一元回归分析的模型设定</a:t>
            </a:r>
            <a:endParaRPr lang="zh-CN" altLang="zh-CN" dirty="0"/>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8</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463910" y="1343395"/>
            <a:ext cx="7915326" cy="830997"/>
          </a:xfrm>
          <a:prstGeom prst="rect">
            <a:avLst/>
          </a:prstGeom>
        </p:spPr>
        <p:txBody>
          <a:bodyPr wrap="square">
            <a:spAutoFit/>
          </a:bodyPr>
          <a:lstStyle/>
          <a:p>
            <a:pPr indent="457200"/>
            <a:r>
              <a:rPr lang="zh-CN" altLang="en-US" sz="1600" dirty="0"/>
              <a:t>在进行消费行为研究中，从一个地区抽取</a:t>
            </a:r>
            <a:r>
              <a:rPr lang="en-US" altLang="zh-CN" sz="1600" dirty="0"/>
              <a:t>20 </a:t>
            </a:r>
            <a:r>
              <a:rPr lang="zh-CN" altLang="en-US" sz="1600" dirty="0"/>
              <a:t>个不同家庭的月可支配收入和消费数据，如下表所示：</a:t>
            </a:r>
            <a:endParaRPr lang="zh-CN" altLang="zh-CN" sz="1600" dirty="0"/>
          </a:p>
          <a:p>
            <a:pPr indent="457200"/>
            <a:endParaRPr lang="en-US" altLang="zh-CN" sz="1600" dirty="0"/>
          </a:p>
        </p:txBody>
      </p:sp>
      <p:sp>
        <p:nvSpPr>
          <p:cNvPr id="82" name="矩形 81"/>
          <p:cNvSpPr/>
          <p:nvPr/>
        </p:nvSpPr>
        <p:spPr>
          <a:xfrm>
            <a:off x="259814" y="874479"/>
            <a:ext cx="8449471" cy="369332"/>
          </a:xfrm>
          <a:prstGeom prst="rect">
            <a:avLst/>
          </a:prstGeom>
        </p:spPr>
        <p:txBody>
          <a:bodyPr wrap="square">
            <a:spAutoFit/>
          </a:bodyPr>
          <a:lstStyle/>
          <a:p>
            <a:r>
              <a:rPr lang="zh-CN" altLang="en-US" dirty="0"/>
              <a:t>例</a:t>
            </a:r>
            <a:r>
              <a:rPr lang="en-US" altLang="zh-CN" dirty="0"/>
              <a:t>4.1</a:t>
            </a:r>
            <a:endParaRPr lang="zh-CN" altLang="zh-CN" dirty="0"/>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51</a:t>
            </a:r>
            <a:endParaRPr 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9</a:t>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584041" cy="323165"/>
          </a:xfrm>
          <a:prstGeom prst="rect">
            <a:avLst/>
          </a:prstGeom>
          <a:noFill/>
        </p:spPr>
        <p:txBody>
          <a:bodyPr wrap="none" lIns="0" tIns="0" rIns="0" bIns="0" rtlCol="0">
            <a:spAutoFit/>
          </a:bodyPr>
          <a:lstStyle/>
          <a:p>
            <a:r>
              <a:rPr lang="en-US" altLang="zh-CN" sz="2100" b="1" spc="225" dirty="0">
                <a:solidFill>
                  <a:prstClr val="white"/>
                </a:solidFill>
              </a:rPr>
              <a:t>4.2</a:t>
            </a:r>
            <a:r>
              <a:rPr lang="zh-CN" altLang="en-US" sz="2100" b="1" spc="225" dirty="0">
                <a:solidFill>
                  <a:prstClr val="white"/>
                </a:solidFill>
              </a:rPr>
              <a:t>　一元回归分析</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第四章 回归</a:t>
            </a:r>
          </a:p>
        </p:txBody>
      </p:sp>
      <p:graphicFrame>
        <p:nvGraphicFramePr>
          <p:cNvPr id="4" name="表格 3"/>
          <p:cNvGraphicFramePr>
            <a:graphicFrameLocks noGrp="1"/>
          </p:cNvGraphicFramePr>
          <p:nvPr/>
        </p:nvGraphicFramePr>
        <p:xfrm>
          <a:off x="607500" y="1969636"/>
          <a:ext cx="7547148" cy="4079240"/>
        </p:xfrm>
        <a:graphic>
          <a:graphicData uri="http://schemas.openxmlformats.org/drawingml/2006/table">
            <a:tbl>
              <a:tblPr firstRow="1" bandRow="1">
                <a:tableStyleId>{5C22544A-7EE6-4342-B048-85BDC9FD1C3A}</a:tableStyleId>
              </a:tblPr>
              <a:tblGrid>
                <a:gridCol w="636684"/>
                <a:gridCol w="1229193"/>
                <a:gridCol w="1873771"/>
                <a:gridCol w="704537"/>
                <a:gridCol w="1199213"/>
                <a:gridCol w="1903750"/>
              </a:tblGrid>
              <a:tr h="370840">
                <a:tc>
                  <a:txBody>
                    <a:bodyPr/>
                    <a:lstStyle/>
                    <a:p>
                      <a:pPr indent="0" algn="ctr">
                        <a:lnSpc>
                          <a:spcPts val="1600"/>
                        </a:lnSpc>
                        <a:spcAft>
                          <a:spcPts val="0"/>
                        </a:spcAft>
                      </a:pPr>
                      <a:r>
                        <a:rPr lang="zh-CN" sz="1600" kern="0" dirty="0">
                          <a:effectLst/>
                          <a:latin typeface="Times New Roman" panose="02020603050405020304" pitchFamily="18" charset="0"/>
                          <a:ea typeface="华文仿宋" panose="02010600040101010101" pitchFamily="2" charset="-122"/>
                          <a:cs typeface="华文仿宋" panose="02010600040101010101" pitchFamily="2" charset="-122"/>
                        </a:rPr>
                        <a:t>序号</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zh-CN" sz="1600" kern="0" dirty="0">
                          <a:effectLst/>
                          <a:latin typeface="Times New Roman" panose="02020603050405020304" pitchFamily="18" charset="0"/>
                          <a:ea typeface="华文仿宋" panose="02010600040101010101" pitchFamily="2" charset="-122"/>
                          <a:cs typeface="华文仿宋" panose="02010600040101010101" pitchFamily="2" charset="-122"/>
                        </a:rPr>
                        <a:t>消费（百元）</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zh-CN" sz="1600" kern="0">
                          <a:effectLst/>
                          <a:latin typeface="Times New Roman" panose="02020603050405020304" pitchFamily="18" charset="0"/>
                          <a:ea typeface="华文仿宋" panose="02010600040101010101" pitchFamily="2" charset="-122"/>
                          <a:cs typeface="华文仿宋" panose="02010600040101010101" pitchFamily="2" charset="-122"/>
                        </a:rPr>
                        <a:t>可支配收入（百元）</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zh-CN" sz="1600" kern="0">
                          <a:effectLst/>
                          <a:latin typeface="Times New Roman" panose="02020603050405020304" pitchFamily="18" charset="0"/>
                          <a:ea typeface="华文仿宋" panose="02010600040101010101" pitchFamily="2" charset="-122"/>
                          <a:cs typeface="华文仿宋" panose="02010600040101010101" pitchFamily="2" charset="-122"/>
                        </a:rPr>
                        <a:t>序号</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zh-CN" sz="1600" kern="0">
                          <a:effectLst/>
                          <a:latin typeface="Times New Roman" panose="02020603050405020304" pitchFamily="18" charset="0"/>
                          <a:ea typeface="华文仿宋" panose="02010600040101010101" pitchFamily="2" charset="-122"/>
                          <a:cs typeface="华文仿宋" panose="02010600040101010101" pitchFamily="2" charset="-122"/>
                        </a:rPr>
                        <a:t>消费（百元）</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zh-CN" sz="1600" kern="0">
                          <a:effectLst/>
                          <a:latin typeface="Times New Roman" panose="02020603050405020304" pitchFamily="18" charset="0"/>
                          <a:ea typeface="华文仿宋" panose="02010600040101010101" pitchFamily="2" charset="-122"/>
                          <a:cs typeface="华文仿宋" panose="02010600040101010101" pitchFamily="2" charset="-122"/>
                        </a:rPr>
                        <a:t>可支配收入（百元）</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72.3</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100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11</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132.3</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189</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2</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92.51</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120</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12</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149.8</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214</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3</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135.2</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200</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Times New Roman" panose="02020603050405020304" pitchFamily="18" charset="0"/>
                          <a:ea typeface="华文仿宋" panose="02010600040101010101" pitchFamily="2" charset="-122"/>
                        </a:rPr>
                        <a:t>13</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115.3</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188</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4</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94</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130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Times New Roman" panose="02020603050405020304" pitchFamily="18" charset="0"/>
                          <a:ea typeface="华文仿宋" panose="02010600040101010101" pitchFamily="2" charset="-122"/>
                        </a:rPr>
                        <a:t>14</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132.2</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197</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5</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163.5</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240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15</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149.5</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206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100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114</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100.25</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142</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7</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86.5</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126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17</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79.6</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112</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8</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142.36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213</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18</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90.2</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134</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9</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120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156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19</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116.5</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169</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r>
              <a:tr h="370840">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10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112.56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167</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Times New Roman" panose="02020603050405020304" pitchFamily="18" charset="0"/>
                          <a:ea typeface="华文仿宋" panose="02010600040101010101" pitchFamily="2" charset="-122"/>
                        </a:rPr>
                        <a:t>20</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a:effectLst/>
                          <a:latin typeface="Arial" panose="020B0604020202020204" pitchFamily="34" charset="0"/>
                          <a:ea typeface="华文仿宋" panose="02010600040101010101" pitchFamily="2" charset="-122"/>
                        </a:rPr>
                        <a:t>126</a:t>
                      </a:r>
                      <a:endParaRPr lang="zh-CN" sz="1600" kern="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600"/>
                        </a:lnSpc>
                        <a:spcAft>
                          <a:spcPts val="0"/>
                        </a:spcAft>
                      </a:pPr>
                      <a:r>
                        <a:rPr lang="en-US" sz="1600" kern="0" dirty="0">
                          <a:effectLst/>
                          <a:latin typeface="Arial" panose="020B0604020202020204" pitchFamily="34" charset="0"/>
                          <a:ea typeface="华文仿宋" panose="02010600040101010101" pitchFamily="2" charset="-122"/>
                        </a:rPr>
                        <a:t>170</a:t>
                      </a:r>
                      <a:endParaRPr lang="zh-CN" sz="1600" kern="105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3372</Words>
  <Application>Microsoft Office PowerPoint</Application>
  <PresentationFormat>全屏显示(4:3)</PresentationFormat>
  <Paragraphs>459</Paragraphs>
  <Slides>35</Slides>
  <Notes>20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37" baseType="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123</cp:lastModifiedBy>
  <cp:revision>458</cp:revision>
  <dcterms:created xsi:type="dcterms:W3CDTF">2015-11-23T03:31:00Z</dcterms:created>
  <dcterms:modified xsi:type="dcterms:W3CDTF">2019-10-21T21:17:58Z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